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95"/>
  </p:notesMasterIdLst>
  <p:sldIdLst>
    <p:sldId id="257" r:id="rId2"/>
    <p:sldId id="282" r:id="rId3"/>
    <p:sldId id="283" r:id="rId4"/>
    <p:sldId id="284" r:id="rId5"/>
    <p:sldId id="259" r:id="rId6"/>
    <p:sldId id="328" r:id="rId7"/>
    <p:sldId id="329" r:id="rId8"/>
    <p:sldId id="330" r:id="rId9"/>
    <p:sldId id="331" r:id="rId10"/>
    <p:sldId id="332" r:id="rId11"/>
    <p:sldId id="260" r:id="rId12"/>
    <p:sldId id="333" r:id="rId13"/>
    <p:sldId id="261" r:id="rId14"/>
    <p:sldId id="262" r:id="rId15"/>
    <p:sldId id="285" r:id="rId16"/>
    <p:sldId id="286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91" r:id="rId25"/>
    <p:sldId id="271" r:id="rId26"/>
    <p:sldId id="272" r:id="rId27"/>
    <p:sldId id="273" r:id="rId28"/>
    <p:sldId id="274" r:id="rId29"/>
    <p:sldId id="287" r:id="rId30"/>
    <p:sldId id="337" r:id="rId31"/>
    <p:sldId id="275" r:id="rId32"/>
    <p:sldId id="276" r:id="rId33"/>
    <p:sldId id="338" r:id="rId34"/>
    <p:sldId id="339" r:id="rId35"/>
    <p:sldId id="343" r:id="rId36"/>
    <p:sldId id="340" r:id="rId37"/>
    <p:sldId id="341" r:id="rId38"/>
    <p:sldId id="342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78" r:id="rId74"/>
    <p:sldId id="379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8" r:id="rId9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D1"/>
    <a:srgbClr val="008000"/>
    <a:srgbClr val="003399"/>
    <a:srgbClr val="006600"/>
    <a:srgbClr val="000000"/>
    <a:srgbClr val="FF3300"/>
    <a:srgbClr val="DDF8F7"/>
    <a:srgbClr val="D4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0" autoAdjust="0"/>
    <p:restoredTop sz="94810" autoAdjust="0"/>
  </p:normalViewPr>
  <p:slideViewPr>
    <p:cSldViewPr>
      <p:cViewPr varScale="1">
        <p:scale>
          <a:sx n="64" d="100"/>
          <a:sy n="64" d="100"/>
        </p:scale>
        <p:origin x="-1284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15697-A2F3-4D4B-BA42-868A0F7608F1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CE90B5A4-FFB7-42DC-9E08-2EEB7B7296FA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运营式系统阶段</a:t>
          </a:r>
          <a:endParaRPr lang="zh-CN" altLang="en-US" sz="20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A51080-9F77-40A4-8CEF-2D7D87F7AA02}" type="parTrans" cxnId="{3E85980A-23D6-4854-A5DA-4DECAE9A3437}">
      <dgm:prSet/>
      <dgm:spPr/>
      <dgm:t>
        <a:bodyPr/>
        <a:lstStyle/>
        <a:p>
          <a:endParaRPr lang="zh-CN" altLang="en-US"/>
        </a:p>
      </dgm:t>
    </dgm:pt>
    <dgm:pt modelId="{E2F49BC4-5B32-473B-9025-83032817CA1B}" type="sibTrans" cxnId="{3E85980A-23D6-4854-A5DA-4DECAE9A3437}">
      <dgm:prSet/>
      <dgm:spPr/>
      <dgm:t>
        <a:bodyPr/>
        <a:lstStyle/>
        <a:p>
          <a:endParaRPr lang="zh-CN" altLang="en-US"/>
        </a:p>
      </dgm:t>
    </dgm:pt>
    <dgm:pt modelId="{13E090AD-5B44-404C-9875-8146918004A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感知系统广泛使用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069DE-A0CE-433B-AFDF-01E8AB75ED18}" type="parTrans" cxnId="{200CFDC4-6317-4FA5-80F8-BE7A1E3C67E7}">
      <dgm:prSet/>
      <dgm:spPr/>
      <dgm:t>
        <a:bodyPr/>
        <a:lstStyle/>
        <a:p>
          <a:endParaRPr lang="zh-CN" altLang="en-US"/>
        </a:p>
      </dgm:t>
    </dgm:pt>
    <dgm:pt modelId="{C3A0D064-2009-4CDC-B935-6D054ECFC732}" type="sibTrans" cxnId="{200CFDC4-6317-4FA5-80F8-BE7A1E3C67E7}">
      <dgm:prSet/>
      <dgm:spPr/>
      <dgm:t>
        <a:bodyPr/>
        <a:lstStyle/>
        <a:p>
          <a:endParaRPr lang="zh-CN" altLang="en-US"/>
        </a:p>
      </dgm:t>
    </dgm:pt>
    <dgm:pt modelId="{06E95830-58BC-4A49-877B-D01D7FA3886A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用户生成内容阶段</a:t>
          </a:r>
          <a:endParaRPr lang="zh-CN" altLang="en-US" sz="20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AF08FF-D792-47B1-8E16-824F8647D830}" type="parTrans" cxnId="{44CBC34A-5520-4E15-B7D4-6461DBAB770C}">
      <dgm:prSet/>
      <dgm:spPr/>
      <dgm:t>
        <a:bodyPr/>
        <a:lstStyle/>
        <a:p>
          <a:endParaRPr lang="zh-CN" altLang="en-US"/>
        </a:p>
      </dgm:t>
    </dgm:pt>
    <dgm:pt modelId="{BC47715A-AE9E-417C-9C8C-FBF51B677B1C}" type="sibTrans" cxnId="{44CBC34A-5520-4E15-B7D4-6461DBAB770C}">
      <dgm:prSet/>
      <dgm:spPr/>
      <dgm:t>
        <a:bodyPr/>
        <a:lstStyle/>
        <a:p>
          <a:endParaRPr lang="zh-CN" altLang="en-US"/>
        </a:p>
      </dgm:t>
    </dgm:pt>
    <dgm:pt modelId="{8A7A3067-91A4-4044-9E61-4BB7B86EC9B7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感知式系统阶段</a:t>
          </a:r>
          <a:endParaRPr lang="zh-CN" altLang="en-US" sz="20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4A662F-1E33-410A-BFDF-9F635C75A5E6}" type="parTrans" cxnId="{17D56D70-742B-40F4-B496-F9943D086BB2}">
      <dgm:prSet/>
      <dgm:spPr/>
      <dgm:t>
        <a:bodyPr/>
        <a:lstStyle/>
        <a:p>
          <a:endParaRPr lang="zh-CN" altLang="en-US"/>
        </a:p>
      </dgm:t>
    </dgm:pt>
    <dgm:pt modelId="{041950B1-5588-4553-B9DF-94634BDFB6DA}" type="sibTrans" cxnId="{17D56D70-742B-40F4-B496-F9943D086BB2}">
      <dgm:prSet/>
      <dgm:spPr/>
      <dgm:t>
        <a:bodyPr/>
        <a:lstStyle/>
        <a:p>
          <a:endParaRPr lang="zh-CN" altLang="en-US"/>
        </a:p>
      </dgm:t>
    </dgm:pt>
    <dgm:pt modelId="{12A26DDC-3323-4DA0-9F28-0F543740606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数据往往伴随经营活动产生，记录到数据库中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D0E2D0-660E-49E1-B417-AE1423AC7CB9}" type="parTrans" cxnId="{CC758456-0B3F-4D9F-81AA-2DC03FEA09C3}">
      <dgm:prSet/>
      <dgm:spPr/>
      <dgm:t>
        <a:bodyPr/>
        <a:lstStyle/>
        <a:p>
          <a:endParaRPr lang="zh-CN" altLang="en-US"/>
        </a:p>
      </dgm:t>
    </dgm:pt>
    <dgm:pt modelId="{A9630466-0C0C-49C1-94F7-0982A0AE52C2}" type="sibTrans" cxnId="{CC758456-0B3F-4D9F-81AA-2DC03FEA09C3}">
      <dgm:prSet/>
      <dgm:spPr/>
      <dgm:t>
        <a:bodyPr/>
        <a:lstStyle/>
        <a:p>
          <a:endParaRPr lang="zh-CN" altLang="en-US"/>
        </a:p>
      </dgm:t>
    </dgm:pt>
    <dgm:pt modelId="{FC9D94B3-2945-4BEA-B007-15FBDA17EEE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数据被动产生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4E78EA-A6AF-48CC-97B7-E0A9FA16815A}" type="parTrans" cxnId="{2ED56615-6526-4522-9200-8D3FB4A9B3FB}">
      <dgm:prSet/>
      <dgm:spPr/>
      <dgm:t>
        <a:bodyPr/>
        <a:lstStyle/>
        <a:p>
          <a:endParaRPr lang="zh-CN" altLang="en-US"/>
        </a:p>
      </dgm:t>
    </dgm:pt>
    <dgm:pt modelId="{E2BFEF51-B80A-41FE-8A83-0F5B962F732B}" type="sibTrans" cxnId="{2ED56615-6526-4522-9200-8D3FB4A9B3FB}">
      <dgm:prSet/>
      <dgm:spPr/>
      <dgm:t>
        <a:bodyPr/>
        <a:lstStyle/>
        <a:p>
          <a:endParaRPr lang="zh-CN" altLang="en-US"/>
        </a:p>
      </dgm:t>
    </dgm:pt>
    <dgm:pt modelId="{60CB3F0C-C85B-4C09-8C6E-D459902F5A18}">
      <dgm:prSet/>
      <dgm:spPr/>
      <dgm:t>
        <a:bodyPr/>
        <a:lstStyle/>
        <a:p>
          <a:pPr marL="176213" marR="0" indent="-176213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Web2.0 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时代数据爆发，用户生成内容繁荣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68AC7-3945-4BB7-9F55-91F78458D16E}" type="sibTrans" cxnId="{CCF81239-2580-416F-B463-B9A36B8B08CA}">
      <dgm:prSet/>
      <dgm:spPr/>
      <dgm:t>
        <a:bodyPr/>
        <a:lstStyle/>
        <a:p>
          <a:endParaRPr lang="zh-CN" altLang="en-US"/>
        </a:p>
      </dgm:t>
    </dgm:pt>
    <dgm:pt modelId="{8B75AB41-3C42-464F-B2FE-9A677A661995}" type="parTrans" cxnId="{CCF81239-2580-416F-B463-B9A36B8B08CA}">
      <dgm:prSet/>
      <dgm:spPr/>
      <dgm:t>
        <a:bodyPr/>
        <a:lstStyle/>
        <a:p>
          <a:endParaRPr lang="zh-CN" altLang="en-US"/>
        </a:p>
      </dgm:t>
    </dgm:pt>
    <dgm:pt modelId="{7A153559-C734-49E6-8BC1-7A463E681983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数据量第三次飞跃，导致大数据空前繁荣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AE64ED-3424-4647-B109-A853C4545EB3}" type="parTrans" cxnId="{95AE972D-8839-48FF-8922-12BC93A6A5CF}">
      <dgm:prSet/>
      <dgm:spPr/>
      <dgm:t>
        <a:bodyPr/>
        <a:lstStyle/>
        <a:p>
          <a:endParaRPr lang="zh-CN" altLang="en-US"/>
        </a:p>
      </dgm:t>
    </dgm:pt>
    <dgm:pt modelId="{BE7FC549-526D-45C7-9536-451461F34175}" type="sibTrans" cxnId="{95AE972D-8839-48FF-8922-12BC93A6A5CF}">
      <dgm:prSet/>
      <dgm:spPr/>
      <dgm:t>
        <a:bodyPr/>
        <a:lstStyle/>
        <a:p>
          <a:endParaRPr lang="zh-CN" altLang="en-US"/>
        </a:p>
      </dgm:t>
    </dgm:pt>
    <dgm:pt modelId="{C6BA43D4-A8E1-42A2-9D8C-094D30DD32A9}">
      <dgm:prSet/>
      <dgm:spPr/>
      <dgm:t>
        <a:bodyPr/>
        <a:lstStyle/>
        <a:p>
          <a:pPr marL="176213" marR="0" indent="-176213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移动互联和智能手机加速了内容生成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8A1505-77C7-444F-80F5-20BC21BBE425}" type="parTrans" cxnId="{EB9B13FE-9CFE-4EAA-B2AC-7C52AC1B226E}">
      <dgm:prSet/>
      <dgm:spPr/>
      <dgm:t>
        <a:bodyPr/>
        <a:lstStyle/>
        <a:p>
          <a:endParaRPr lang="zh-CN" altLang="en-US"/>
        </a:p>
      </dgm:t>
    </dgm:pt>
    <dgm:pt modelId="{AC08A29C-7B01-4884-B200-7D78064692D8}" type="sibTrans" cxnId="{EB9B13FE-9CFE-4EAA-B2AC-7C52AC1B226E}">
      <dgm:prSet/>
      <dgm:spPr/>
      <dgm:t>
        <a:bodyPr/>
        <a:lstStyle/>
        <a:p>
          <a:endParaRPr lang="zh-CN" altLang="en-US"/>
        </a:p>
      </dgm:t>
    </dgm:pt>
    <dgm:pt modelId="{EE2C8C40-27AD-49EF-9529-971893055C05}">
      <dgm:prSet/>
      <dgm:spPr/>
      <dgm:t>
        <a:bodyPr/>
        <a:lstStyle/>
        <a:p>
          <a:pPr marL="176213" marR="0" indent="-176213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数据主动产生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C7D080-0C2A-4B26-B4C9-07FD00936CD2}" type="parTrans" cxnId="{BBD7B2E6-20C8-4CD9-8EC1-DDC35181A171}">
      <dgm:prSet/>
      <dgm:spPr/>
      <dgm:t>
        <a:bodyPr/>
        <a:lstStyle/>
        <a:p>
          <a:endParaRPr lang="zh-CN" altLang="en-US"/>
        </a:p>
      </dgm:t>
    </dgm:pt>
    <dgm:pt modelId="{96607F17-1E90-42AA-BA28-4FE54488232F}" type="sibTrans" cxnId="{BBD7B2E6-20C8-4CD9-8EC1-DDC35181A171}">
      <dgm:prSet/>
      <dgm:spPr/>
      <dgm:t>
        <a:bodyPr/>
        <a:lstStyle/>
        <a:p>
          <a:endParaRPr lang="zh-CN" altLang="en-US"/>
        </a:p>
      </dgm:t>
    </dgm:pt>
    <dgm:pt modelId="{FDC25BBA-7A14-4EF8-ADB6-B3CA74AE113E}" type="pres">
      <dgm:prSet presAssocID="{A2D15697-A2F3-4D4B-BA42-868A0F7608F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EF510AE-AF28-412F-9E71-23C9F497A6DA}" type="pres">
      <dgm:prSet presAssocID="{CE90B5A4-FFB7-42DC-9E08-2EEB7B7296FA}" presName="composite" presStyleCnt="0"/>
      <dgm:spPr/>
      <dgm:t>
        <a:bodyPr/>
        <a:lstStyle/>
        <a:p>
          <a:endParaRPr lang="zh-CN" altLang="en-US"/>
        </a:p>
      </dgm:t>
    </dgm:pt>
    <dgm:pt modelId="{0CDD5C2A-0C8D-4F0F-BEC8-623A2F84E970}" type="pres">
      <dgm:prSet presAssocID="{CE90B5A4-FFB7-42DC-9E08-2EEB7B7296F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91B506-3DEA-4FA3-B3AE-68D031651E97}" type="pres">
      <dgm:prSet presAssocID="{CE90B5A4-FFB7-42DC-9E08-2EEB7B7296FA}" presName="desTx" presStyleLbl="alignAccFollowNode1" presStyleIdx="0" presStyleCnt="3" custLinFactNeighborX="-41498" custLinFactNeighborY="-2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104C6A-8BC8-42B0-A701-E10C4E2FA042}" type="pres">
      <dgm:prSet presAssocID="{E2F49BC4-5B32-473B-9025-83032817CA1B}" presName="space" presStyleCnt="0"/>
      <dgm:spPr/>
      <dgm:t>
        <a:bodyPr/>
        <a:lstStyle/>
        <a:p>
          <a:endParaRPr lang="zh-CN" altLang="en-US"/>
        </a:p>
      </dgm:t>
    </dgm:pt>
    <dgm:pt modelId="{593AE322-6927-42C7-A969-CD13902F6619}" type="pres">
      <dgm:prSet presAssocID="{06E95830-58BC-4A49-877B-D01D7FA3886A}" presName="composite" presStyleCnt="0"/>
      <dgm:spPr/>
      <dgm:t>
        <a:bodyPr/>
        <a:lstStyle/>
        <a:p>
          <a:endParaRPr lang="zh-CN" altLang="en-US"/>
        </a:p>
      </dgm:t>
    </dgm:pt>
    <dgm:pt modelId="{EE04A37E-4C45-4D57-B29B-5E9A7186DBB3}" type="pres">
      <dgm:prSet presAssocID="{06E95830-58BC-4A49-877B-D01D7FA3886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E18F46-B1C2-4DF6-980A-FFE00E82E205}" type="pres">
      <dgm:prSet presAssocID="{06E95830-58BC-4A49-877B-D01D7FA3886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46079B-931C-4894-8B85-0BADD6FAAED2}" type="pres">
      <dgm:prSet presAssocID="{BC47715A-AE9E-417C-9C8C-FBF51B677B1C}" presName="space" presStyleCnt="0"/>
      <dgm:spPr/>
      <dgm:t>
        <a:bodyPr/>
        <a:lstStyle/>
        <a:p>
          <a:endParaRPr lang="zh-CN" altLang="en-US"/>
        </a:p>
      </dgm:t>
    </dgm:pt>
    <dgm:pt modelId="{E43D79F2-7695-4746-9947-3E72538016B5}" type="pres">
      <dgm:prSet presAssocID="{8A7A3067-91A4-4044-9E61-4BB7B86EC9B7}" presName="composite" presStyleCnt="0"/>
      <dgm:spPr/>
      <dgm:t>
        <a:bodyPr/>
        <a:lstStyle/>
        <a:p>
          <a:endParaRPr lang="zh-CN" altLang="en-US"/>
        </a:p>
      </dgm:t>
    </dgm:pt>
    <dgm:pt modelId="{E95D5C86-A6AE-4D5C-89AC-4C359E9EB2B4}" type="pres">
      <dgm:prSet presAssocID="{8A7A3067-91A4-4044-9E61-4BB7B86EC9B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6426EB-EAD4-4D35-A3F4-9829DFA32A2E}" type="pres">
      <dgm:prSet presAssocID="{8A7A3067-91A4-4044-9E61-4BB7B86EC9B7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C758456-0B3F-4D9F-81AA-2DC03FEA09C3}" srcId="{CE90B5A4-FFB7-42DC-9E08-2EEB7B7296FA}" destId="{12A26DDC-3323-4DA0-9F28-0F5437406062}" srcOrd="0" destOrd="0" parTransId="{82D0E2D0-660E-49E1-B417-AE1423AC7CB9}" sibTransId="{A9630466-0C0C-49C1-94F7-0982A0AE52C2}"/>
    <dgm:cxn modelId="{CCF81239-2580-416F-B463-B9A36B8B08CA}" srcId="{06E95830-58BC-4A49-877B-D01D7FA3886A}" destId="{60CB3F0C-C85B-4C09-8C6E-D459902F5A18}" srcOrd="0" destOrd="0" parTransId="{8B75AB41-3C42-464F-B2FE-9A677A661995}" sibTransId="{02668AC7-3945-4BB7-9F55-91F78458D16E}"/>
    <dgm:cxn modelId="{EB9B13FE-9CFE-4EAA-B2AC-7C52AC1B226E}" srcId="{06E95830-58BC-4A49-877B-D01D7FA3886A}" destId="{C6BA43D4-A8E1-42A2-9D8C-094D30DD32A9}" srcOrd="1" destOrd="0" parTransId="{638A1505-77C7-444F-80F5-20BC21BBE425}" sibTransId="{AC08A29C-7B01-4884-B200-7D78064692D8}"/>
    <dgm:cxn modelId="{06AC40C1-7F18-413D-AE6A-DFFC2D9B758F}" type="presOf" srcId="{C6BA43D4-A8E1-42A2-9D8C-094D30DD32A9}" destId="{C2E18F46-B1C2-4DF6-980A-FFE00E82E205}" srcOrd="0" destOrd="1" presId="urn:microsoft.com/office/officeart/2005/8/layout/hList1"/>
    <dgm:cxn modelId="{4401B9E7-94D7-44EE-B60F-20248FBADF83}" type="presOf" srcId="{60CB3F0C-C85B-4C09-8C6E-D459902F5A18}" destId="{C2E18F46-B1C2-4DF6-980A-FFE00E82E205}" srcOrd="0" destOrd="0" presId="urn:microsoft.com/office/officeart/2005/8/layout/hList1"/>
    <dgm:cxn modelId="{9131BF07-0AB8-43BE-9B37-2855428D38A7}" type="presOf" srcId="{EE2C8C40-27AD-49EF-9529-971893055C05}" destId="{C2E18F46-B1C2-4DF6-980A-FFE00E82E205}" srcOrd="0" destOrd="2" presId="urn:microsoft.com/office/officeart/2005/8/layout/hList1"/>
    <dgm:cxn modelId="{1ADE7FD8-1706-4961-B9D3-F451899196AD}" type="presOf" srcId="{CE90B5A4-FFB7-42DC-9E08-2EEB7B7296FA}" destId="{0CDD5C2A-0C8D-4F0F-BEC8-623A2F84E970}" srcOrd="0" destOrd="0" presId="urn:microsoft.com/office/officeart/2005/8/layout/hList1"/>
    <dgm:cxn modelId="{44CBC34A-5520-4E15-B7D4-6461DBAB770C}" srcId="{A2D15697-A2F3-4D4B-BA42-868A0F7608F1}" destId="{06E95830-58BC-4A49-877B-D01D7FA3886A}" srcOrd="1" destOrd="0" parTransId="{D4AF08FF-D792-47B1-8E16-824F8647D830}" sibTransId="{BC47715A-AE9E-417C-9C8C-FBF51B677B1C}"/>
    <dgm:cxn modelId="{E151C667-8750-4815-969F-4A54571DCA5E}" type="presOf" srcId="{12A26DDC-3323-4DA0-9F28-0F5437406062}" destId="{A991B506-3DEA-4FA3-B3AE-68D031651E97}" srcOrd="0" destOrd="0" presId="urn:microsoft.com/office/officeart/2005/8/layout/hList1"/>
    <dgm:cxn modelId="{295D2160-57D5-4EE0-BAFE-2E07C4863117}" type="presOf" srcId="{FC9D94B3-2945-4BEA-B007-15FBDA17EEED}" destId="{A991B506-3DEA-4FA3-B3AE-68D031651E97}" srcOrd="0" destOrd="1" presId="urn:microsoft.com/office/officeart/2005/8/layout/hList1"/>
    <dgm:cxn modelId="{8596C0DE-F0F2-4603-95CF-1693C7288EA5}" type="presOf" srcId="{A2D15697-A2F3-4D4B-BA42-868A0F7608F1}" destId="{FDC25BBA-7A14-4EF8-ADB6-B3CA74AE113E}" srcOrd="0" destOrd="0" presId="urn:microsoft.com/office/officeart/2005/8/layout/hList1"/>
    <dgm:cxn modelId="{BBD7B2E6-20C8-4CD9-8EC1-DDC35181A171}" srcId="{06E95830-58BC-4A49-877B-D01D7FA3886A}" destId="{EE2C8C40-27AD-49EF-9529-971893055C05}" srcOrd="2" destOrd="0" parTransId="{3EC7D080-0C2A-4B26-B4C9-07FD00936CD2}" sibTransId="{96607F17-1E90-42AA-BA28-4FE54488232F}"/>
    <dgm:cxn modelId="{F48520D0-8752-4EAB-9482-FD39EA290787}" type="presOf" srcId="{06E95830-58BC-4A49-877B-D01D7FA3886A}" destId="{EE04A37E-4C45-4D57-B29B-5E9A7186DBB3}" srcOrd="0" destOrd="0" presId="urn:microsoft.com/office/officeart/2005/8/layout/hList1"/>
    <dgm:cxn modelId="{95AE972D-8839-48FF-8922-12BC93A6A5CF}" srcId="{8A7A3067-91A4-4044-9E61-4BB7B86EC9B7}" destId="{7A153559-C734-49E6-8BC1-7A463E681983}" srcOrd="1" destOrd="0" parTransId="{8DAE64ED-3424-4647-B109-A853C4545EB3}" sibTransId="{BE7FC549-526D-45C7-9536-451461F34175}"/>
    <dgm:cxn modelId="{17D56D70-742B-40F4-B496-F9943D086BB2}" srcId="{A2D15697-A2F3-4D4B-BA42-868A0F7608F1}" destId="{8A7A3067-91A4-4044-9E61-4BB7B86EC9B7}" srcOrd="2" destOrd="0" parTransId="{3D4A662F-1E33-410A-BFDF-9F635C75A5E6}" sibTransId="{041950B1-5588-4553-B9DF-94634BDFB6DA}"/>
    <dgm:cxn modelId="{3E85980A-23D6-4854-A5DA-4DECAE9A3437}" srcId="{A2D15697-A2F3-4D4B-BA42-868A0F7608F1}" destId="{CE90B5A4-FFB7-42DC-9E08-2EEB7B7296FA}" srcOrd="0" destOrd="0" parTransId="{0EA51080-9F77-40A4-8CEF-2D7D87F7AA02}" sibTransId="{E2F49BC4-5B32-473B-9025-83032817CA1B}"/>
    <dgm:cxn modelId="{2ED56615-6526-4522-9200-8D3FB4A9B3FB}" srcId="{CE90B5A4-FFB7-42DC-9E08-2EEB7B7296FA}" destId="{FC9D94B3-2945-4BEA-B007-15FBDA17EEED}" srcOrd="1" destOrd="0" parTransId="{B74E78EA-A6AF-48CC-97B7-E0A9FA16815A}" sibTransId="{E2BFEF51-B80A-41FE-8A83-0F5B962F732B}"/>
    <dgm:cxn modelId="{A42DA31F-DBCA-4E82-ABDA-7250E3FD76F0}" type="presOf" srcId="{8A7A3067-91A4-4044-9E61-4BB7B86EC9B7}" destId="{E95D5C86-A6AE-4D5C-89AC-4C359E9EB2B4}" srcOrd="0" destOrd="0" presId="urn:microsoft.com/office/officeart/2005/8/layout/hList1"/>
    <dgm:cxn modelId="{200CFDC4-6317-4FA5-80F8-BE7A1E3C67E7}" srcId="{8A7A3067-91A4-4044-9E61-4BB7B86EC9B7}" destId="{13E090AD-5B44-404C-9875-8146918004AA}" srcOrd="0" destOrd="0" parTransId="{6A4069DE-A0CE-433B-AFDF-01E8AB75ED18}" sibTransId="{C3A0D064-2009-4CDC-B935-6D054ECFC732}"/>
    <dgm:cxn modelId="{2A343012-27F8-4DF6-84B0-3DC99D3C3348}" type="presOf" srcId="{13E090AD-5B44-404C-9875-8146918004AA}" destId="{AE6426EB-EAD4-4D35-A3F4-9829DFA32A2E}" srcOrd="0" destOrd="0" presId="urn:microsoft.com/office/officeart/2005/8/layout/hList1"/>
    <dgm:cxn modelId="{AD890FF9-30C9-4775-8F20-2C9CEF4794DE}" type="presOf" srcId="{7A153559-C734-49E6-8BC1-7A463E681983}" destId="{AE6426EB-EAD4-4D35-A3F4-9829DFA32A2E}" srcOrd="0" destOrd="1" presId="urn:microsoft.com/office/officeart/2005/8/layout/hList1"/>
    <dgm:cxn modelId="{8A640B7E-BFD4-4A4A-8BD6-F996F8410675}" type="presParOf" srcId="{FDC25BBA-7A14-4EF8-ADB6-B3CA74AE113E}" destId="{0EF510AE-AF28-412F-9E71-23C9F497A6DA}" srcOrd="0" destOrd="0" presId="urn:microsoft.com/office/officeart/2005/8/layout/hList1"/>
    <dgm:cxn modelId="{ED7C0E2D-4F35-4A5C-9874-B525F60226B4}" type="presParOf" srcId="{0EF510AE-AF28-412F-9E71-23C9F497A6DA}" destId="{0CDD5C2A-0C8D-4F0F-BEC8-623A2F84E970}" srcOrd="0" destOrd="0" presId="urn:microsoft.com/office/officeart/2005/8/layout/hList1"/>
    <dgm:cxn modelId="{186C53A4-782E-44BB-B9FF-DBAAA6FDC975}" type="presParOf" srcId="{0EF510AE-AF28-412F-9E71-23C9F497A6DA}" destId="{A991B506-3DEA-4FA3-B3AE-68D031651E97}" srcOrd="1" destOrd="0" presId="urn:microsoft.com/office/officeart/2005/8/layout/hList1"/>
    <dgm:cxn modelId="{AB30FC39-6533-40AF-951E-32FECC74E664}" type="presParOf" srcId="{FDC25BBA-7A14-4EF8-ADB6-B3CA74AE113E}" destId="{1D104C6A-8BC8-42B0-A701-E10C4E2FA042}" srcOrd="1" destOrd="0" presId="urn:microsoft.com/office/officeart/2005/8/layout/hList1"/>
    <dgm:cxn modelId="{A10F2BC9-272D-4966-A6A1-B0466BC504DB}" type="presParOf" srcId="{FDC25BBA-7A14-4EF8-ADB6-B3CA74AE113E}" destId="{593AE322-6927-42C7-A969-CD13902F6619}" srcOrd="2" destOrd="0" presId="urn:microsoft.com/office/officeart/2005/8/layout/hList1"/>
    <dgm:cxn modelId="{C450E330-308D-4785-A80A-C613E3560C22}" type="presParOf" srcId="{593AE322-6927-42C7-A969-CD13902F6619}" destId="{EE04A37E-4C45-4D57-B29B-5E9A7186DBB3}" srcOrd="0" destOrd="0" presId="urn:microsoft.com/office/officeart/2005/8/layout/hList1"/>
    <dgm:cxn modelId="{3736BD72-6F22-46EB-AD8B-B849DBA3879F}" type="presParOf" srcId="{593AE322-6927-42C7-A969-CD13902F6619}" destId="{C2E18F46-B1C2-4DF6-980A-FFE00E82E205}" srcOrd="1" destOrd="0" presId="urn:microsoft.com/office/officeart/2005/8/layout/hList1"/>
    <dgm:cxn modelId="{F6D814AE-842E-42F8-9041-F6D3DDE61B68}" type="presParOf" srcId="{FDC25BBA-7A14-4EF8-ADB6-B3CA74AE113E}" destId="{4046079B-931C-4894-8B85-0BADD6FAAED2}" srcOrd="3" destOrd="0" presId="urn:microsoft.com/office/officeart/2005/8/layout/hList1"/>
    <dgm:cxn modelId="{96AC898E-4857-4685-B30F-D2C960716A96}" type="presParOf" srcId="{FDC25BBA-7A14-4EF8-ADB6-B3CA74AE113E}" destId="{E43D79F2-7695-4746-9947-3E72538016B5}" srcOrd="4" destOrd="0" presId="urn:microsoft.com/office/officeart/2005/8/layout/hList1"/>
    <dgm:cxn modelId="{721CBE2A-1D99-43D8-84C2-C00905175D64}" type="presParOf" srcId="{E43D79F2-7695-4746-9947-3E72538016B5}" destId="{E95D5C86-A6AE-4D5C-89AC-4C359E9EB2B4}" srcOrd="0" destOrd="0" presId="urn:microsoft.com/office/officeart/2005/8/layout/hList1"/>
    <dgm:cxn modelId="{89153F9C-930B-4FBD-AA2C-F76A016518A0}" type="presParOf" srcId="{E43D79F2-7695-4746-9947-3E72538016B5}" destId="{AE6426EB-EAD4-4D35-A3F4-9829DFA32A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D15697-A2F3-4D4B-BA42-868A0F7608F1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CE90B5A4-FFB7-42DC-9E08-2EEB7B7296FA}">
      <dgm:prSet phldrT="[文本]" custT="1"/>
      <dgm:spPr/>
      <dgm:t>
        <a:bodyPr/>
        <a:lstStyle/>
        <a:p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请求量大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A51080-9F77-40A4-8CEF-2D7D87F7AA02}" type="parTrans" cxnId="{3E85980A-23D6-4854-A5DA-4DECAE9A3437}">
      <dgm:prSet/>
      <dgm:spPr/>
      <dgm:t>
        <a:bodyPr/>
        <a:lstStyle/>
        <a:p>
          <a:endParaRPr lang="zh-CN" altLang="en-US"/>
        </a:p>
      </dgm:t>
    </dgm:pt>
    <dgm:pt modelId="{E2F49BC4-5B32-473B-9025-83032817CA1B}" type="sibTrans" cxnId="{3E85980A-23D6-4854-A5DA-4DECAE9A3437}">
      <dgm:prSet/>
      <dgm:spPr/>
      <dgm:t>
        <a:bodyPr/>
        <a:lstStyle/>
        <a:p>
          <a:endParaRPr lang="zh-CN" altLang="en-US"/>
        </a:p>
      </dgm:t>
    </dgm:pt>
    <dgm:pt modelId="{13E090AD-5B44-404C-9875-8146918004AA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可以通过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string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hash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list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set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sorted set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等数据结构，完成一些典型应用场景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4069DE-A0CE-433B-AFDF-01E8AB75ED18}" type="parTrans" cxnId="{200CFDC4-6317-4FA5-80F8-BE7A1E3C67E7}">
      <dgm:prSet/>
      <dgm:spPr/>
      <dgm:t>
        <a:bodyPr/>
        <a:lstStyle/>
        <a:p>
          <a:endParaRPr lang="zh-CN" altLang="en-US"/>
        </a:p>
      </dgm:t>
    </dgm:pt>
    <dgm:pt modelId="{C3A0D064-2009-4CDC-B935-6D054ECFC732}" type="sibTrans" cxnId="{200CFDC4-6317-4FA5-80F8-BE7A1E3C67E7}">
      <dgm:prSet/>
      <dgm:spPr/>
      <dgm:t>
        <a:bodyPr/>
        <a:lstStyle/>
        <a:p>
          <a:endParaRPr lang="zh-CN" altLang="en-US"/>
        </a:p>
      </dgm:t>
    </dgm:pt>
    <dgm:pt modelId="{06E95830-58BC-4A49-877B-D01D7FA3886A}">
      <dgm:prSet phldrT="[文本]" custT="1"/>
      <dgm:spPr/>
      <dgm:t>
        <a:bodyPr/>
        <a:lstStyle/>
        <a:p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读写频繁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AF08FF-D792-47B1-8E16-824F8647D830}" type="parTrans" cxnId="{44CBC34A-5520-4E15-B7D4-6461DBAB770C}">
      <dgm:prSet/>
      <dgm:spPr/>
      <dgm:t>
        <a:bodyPr/>
        <a:lstStyle/>
        <a:p>
          <a:endParaRPr lang="zh-CN" altLang="en-US"/>
        </a:p>
      </dgm:t>
    </dgm:pt>
    <dgm:pt modelId="{BC47715A-AE9E-417C-9C8C-FBF51B677B1C}" type="sibTrans" cxnId="{44CBC34A-5520-4E15-B7D4-6461DBAB770C}">
      <dgm:prSet/>
      <dgm:spPr/>
      <dgm:t>
        <a:bodyPr/>
        <a:lstStyle/>
        <a:p>
          <a:endParaRPr lang="zh-CN" altLang="en-US"/>
        </a:p>
      </dgm:t>
    </dgm:pt>
    <dgm:pt modelId="{8A7A3067-91A4-4044-9E61-4BB7B86EC9B7}">
      <dgm:prSet phldrT="[文本]" custT="1"/>
      <dgm:spPr/>
      <dgm:t>
        <a:bodyPr/>
        <a:lstStyle/>
        <a:p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数据结构复杂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4A662F-1E33-410A-BFDF-9F635C75A5E6}" type="parTrans" cxnId="{17D56D70-742B-40F4-B496-F9943D086BB2}">
      <dgm:prSet/>
      <dgm:spPr/>
      <dgm:t>
        <a:bodyPr/>
        <a:lstStyle/>
        <a:p>
          <a:endParaRPr lang="zh-CN" altLang="en-US"/>
        </a:p>
      </dgm:t>
    </dgm:pt>
    <dgm:pt modelId="{041950B1-5588-4553-B9DF-94634BDFB6DA}" type="sibTrans" cxnId="{17D56D70-742B-40F4-B496-F9943D086BB2}">
      <dgm:prSet/>
      <dgm:spPr/>
      <dgm:t>
        <a:bodyPr/>
        <a:lstStyle/>
        <a:p>
          <a:endParaRPr lang="zh-CN" altLang="en-US"/>
        </a:p>
      </dgm:t>
    </dgm:pt>
    <dgm:pt modelId="{12A26DDC-3323-4DA0-9F28-0F5437406062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QPS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（每秒请求数）一般至少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2000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以上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D0E2D0-660E-49E1-B417-AE1423AC7CB9}" type="parTrans" cxnId="{CC758456-0B3F-4D9F-81AA-2DC03FEA09C3}">
      <dgm:prSet/>
      <dgm:spPr/>
      <dgm:t>
        <a:bodyPr/>
        <a:lstStyle/>
        <a:p>
          <a:endParaRPr lang="zh-CN" altLang="en-US"/>
        </a:p>
      </dgm:t>
    </dgm:pt>
    <dgm:pt modelId="{A9630466-0C0C-49C1-94F7-0982A0AE52C2}" type="sibTrans" cxnId="{CC758456-0B3F-4D9F-81AA-2DC03FEA09C3}">
      <dgm:prSet/>
      <dgm:spPr/>
      <dgm:t>
        <a:bodyPr/>
        <a:lstStyle/>
        <a:p>
          <a:endParaRPr lang="zh-CN" altLang="en-US"/>
        </a:p>
      </dgm:t>
    </dgm:pt>
    <dgm:pt modelId="{60CB3F0C-C85B-4C09-8C6E-D459902F5A18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适用于读写频繁的应用情境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75AB41-3C42-464F-B2FE-9A677A661995}" type="parTrans" cxnId="{CCF81239-2580-416F-B463-B9A36B8B08CA}">
      <dgm:prSet/>
      <dgm:spPr/>
      <dgm:t>
        <a:bodyPr/>
        <a:lstStyle/>
        <a:p>
          <a:endParaRPr lang="zh-CN" altLang="en-US"/>
        </a:p>
      </dgm:t>
    </dgm:pt>
    <dgm:pt modelId="{02668AC7-3945-4BB7-9F55-91F78458D16E}" type="sibTrans" cxnId="{CCF81239-2580-416F-B463-B9A36B8B08CA}">
      <dgm:prSet/>
      <dgm:spPr/>
      <dgm:t>
        <a:bodyPr/>
        <a:lstStyle/>
        <a:p>
          <a:endParaRPr lang="zh-CN" altLang="en-US"/>
        </a:p>
      </dgm:t>
    </dgm:pt>
    <dgm:pt modelId="{CA5D8373-B7B0-4EF5-988A-FDF5D97A3AAA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数据规模不大时，可以支持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9-10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万的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QPS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45C2F1-9A58-4B5A-9419-FCDA50777DDF}" type="parTrans" cxnId="{E1D1BBB9-D84B-451B-B769-4E4C4DDB7B0B}">
      <dgm:prSet/>
      <dgm:spPr/>
      <dgm:t>
        <a:bodyPr/>
        <a:lstStyle/>
        <a:p>
          <a:endParaRPr lang="zh-CN" altLang="en-US"/>
        </a:p>
      </dgm:t>
    </dgm:pt>
    <dgm:pt modelId="{79B2BC00-0A33-445B-A89E-21346B214F96}" type="sibTrans" cxnId="{E1D1BBB9-D84B-451B-B769-4E4C4DDB7B0B}">
      <dgm:prSet/>
      <dgm:spPr/>
      <dgm:t>
        <a:bodyPr/>
        <a:lstStyle/>
        <a:p>
          <a:endParaRPr lang="zh-CN" altLang="en-US"/>
        </a:p>
      </dgm:t>
    </dgm:pt>
    <dgm:pt modelId="{B70F30EA-84C5-4CED-BD6B-CD2DE23F384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充分利用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Redis 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内存数据库的快速读写优势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D40D37-A0AD-409D-8329-4A7AB67BCD29}" type="parTrans" cxnId="{32FE9C3A-F8CC-4978-9E67-4B96BA06887F}">
      <dgm:prSet/>
      <dgm:spPr/>
      <dgm:t>
        <a:bodyPr/>
        <a:lstStyle/>
        <a:p>
          <a:endParaRPr lang="zh-CN" altLang="en-US"/>
        </a:p>
      </dgm:t>
    </dgm:pt>
    <dgm:pt modelId="{B9F649D0-546B-43C4-B6D8-152DCCE9CB96}" type="sibTrans" cxnId="{32FE9C3A-F8CC-4978-9E67-4B96BA06887F}">
      <dgm:prSet/>
      <dgm:spPr/>
      <dgm:t>
        <a:bodyPr/>
        <a:lstStyle/>
        <a:p>
          <a:endParaRPr lang="zh-CN" altLang="en-US"/>
        </a:p>
      </dgm:t>
    </dgm:pt>
    <dgm:pt modelId="{FDC25BBA-7A14-4EF8-ADB6-B3CA74AE113E}" type="pres">
      <dgm:prSet presAssocID="{A2D15697-A2F3-4D4B-BA42-868A0F7608F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EF510AE-AF28-412F-9E71-23C9F497A6DA}" type="pres">
      <dgm:prSet presAssocID="{CE90B5A4-FFB7-42DC-9E08-2EEB7B7296FA}" presName="composite" presStyleCnt="0"/>
      <dgm:spPr/>
      <dgm:t>
        <a:bodyPr/>
        <a:lstStyle/>
        <a:p>
          <a:endParaRPr lang="zh-CN" altLang="en-US"/>
        </a:p>
      </dgm:t>
    </dgm:pt>
    <dgm:pt modelId="{0CDD5C2A-0C8D-4F0F-BEC8-623A2F84E970}" type="pres">
      <dgm:prSet presAssocID="{CE90B5A4-FFB7-42DC-9E08-2EEB7B7296F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91B506-3DEA-4FA3-B3AE-68D031651E97}" type="pres">
      <dgm:prSet presAssocID="{CE90B5A4-FFB7-42DC-9E08-2EEB7B7296FA}" presName="desTx" presStyleLbl="alignAccFollowNode1" presStyleIdx="0" presStyleCnt="3" custLinFactNeighborX="-64735" custLinFactNeighborY="230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104C6A-8BC8-42B0-A701-E10C4E2FA042}" type="pres">
      <dgm:prSet presAssocID="{E2F49BC4-5B32-473B-9025-83032817CA1B}" presName="space" presStyleCnt="0"/>
      <dgm:spPr/>
      <dgm:t>
        <a:bodyPr/>
        <a:lstStyle/>
        <a:p>
          <a:endParaRPr lang="zh-CN" altLang="en-US"/>
        </a:p>
      </dgm:t>
    </dgm:pt>
    <dgm:pt modelId="{593AE322-6927-42C7-A969-CD13902F6619}" type="pres">
      <dgm:prSet presAssocID="{06E95830-58BC-4A49-877B-D01D7FA3886A}" presName="composite" presStyleCnt="0"/>
      <dgm:spPr/>
      <dgm:t>
        <a:bodyPr/>
        <a:lstStyle/>
        <a:p>
          <a:endParaRPr lang="zh-CN" altLang="en-US"/>
        </a:p>
      </dgm:t>
    </dgm:pt>
    <dgm:pt modelId="{EE04A37E-4C45-4D57-B29B-5E9A7186DBB3}" type="pres">
      <dgm:prSet presAssocID="{06E95830-58BC-4A49-877B-D01D7FA3886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E18F46-B1C2-4DF6-980A-FFE00E82E205}" type="pres">
      <dgm:prSet presAssocID="{06E95830-58BC-4A49-877B-D01D7FA3886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46079B-931C-4894-8B85-0BADD6FAAED2}" type="pres">
      <dgm:prSet presAssocID="{BC47715A-AE9E-417C-9C8C-FBF51B677B1C}" presName="space" presStyleCnt="0"/>
      <dgm:spPr/>
      <dgm:t>
        <a:bodyPr/>
        <a:lstStyle/>
        <a:p>
          <a:endParaRPr lang="zh-CN" altLang="en-US"/>
        </a:p>
      </dgm:t>
    </dgm:pt>
    <dgm:pt modelId="{E43D79F2-7695-4746-9947-3E72538016B5}" type="pres">
      <dgm:prSet presAssocID="{8A7A3067-91A4-4044-9E61-4BB7B86EC9B7}" presName="composite" presStyleCnt="0"/>
      <dgm:spPr/>
      <dgm:t>
        <a:bodyPr/>
        <a:lstStyle/>
        <a:p>
          <a:endParaRPr lang="zh-CN" altLang="en-US"/>
        </a:p>
      </dgm:t>
    </dgm:pt>
    <dgm:pt modelId="{E95D5C86-A6AE-4D5C-89AC-4C359E9EB2B4}" type="pres">
      <dgm:prSet presAssocID="{8A7A3067-91A4-4044-9E61-4BB7B86EC9B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6426EB-EAD4-4D35-A3F4-9829DFA32A2E}" type="pres">
      <dgm:prSet presAssocID="{8A7A3067-91A4-4044-9E61-4BB7B86EC9B7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2FE9C3A-F8CC-4978-9E67-4B96BA06887F}" srcId="{06E95830-58BC-4A49-877B-D01D7FA3886A}" destId="{B70F30EA-84C5-4CED-BD6B-CD2DE23F3846}" srcOrd="1" destOrd="0" parTransId="{4BD40D37-A0AD-409D-8329-4A7AB67BCD29}" sibTransId="{B9F649D0-546B-43C4-B6D8-152DCCE9CB96}"/>
    <dgm:cxn modelId="{CC758456-0B3F-4D9F-81AA-2DC03FEA09C3}" srcId="{CE90B5A4-FFB7-42DC-9E08-2EEB7B7296FA}" destId="{12A26DDC-3323-4DA0-9F28-0F5437406062}" srcOrd="0" destOrd="0" parTransId="{82D0E2D0-660E-49E1-B417-AE1423AC7CB9}" sibTransId="{A9630466-0C0C-49C1-94F7-0982A0AE52C2}"/>
    <dgm:cxn modelId="{CCF81239-2580-416F-B463-B9A36B8B08CA}" srcId="{06E95830-58BC-4A49-877B-D01D7FA3886A}" destId="{60CB3F0C-C85B-4C09-8C6E-D459902F5A18}" srcOrd="0" destOrd="0" parTransId="{8B75AB41-3C42-464F-B2FE-9A677A661995}" sibTransId="{02668AC7-3945-4BB7-9F55-91F78458D16E}"/>
    <dgm:cxn modelId="{44CBC34A-5520-4E15-B7D4-6461DBAB770C}" srcId="{A2D15697-A2F3-4D4B-BA42-868A0F7608F1}" destId="{06E95830-58BC-4A49-877B-D01D7FA3886A}" srcOrd="1" destOrd="0" parTransId="{D4AF08FF-D792-47B1-8E16-824F8647D830}" sibTransId="{BC47715A-AE9E-417C-9C8C-FBF51B677B1C}"/>
    <dgm:cxn modelId="{725FDD8B-C4E9-4A84-973B-4596977DECDF}" type="presOf" srcId="{12A26DDC-3323-4DA0-9F28-0F5437406062}" destId="{A991B506-3DEA-4FA3-B3AE-68D031651E97}" srcOrd="0" destOrd="0" presId="urn:microsoft.com/office/officeart/2005/8/layout/hList1"/>
    <dgm:cxn modelId="{4D262556-5B89-4E75-A35F-483DDCCA4763}" type="presOf" srcId="{8A7A3067-91A4-4044-9E61-4BB7B86EC9B7}" destId="{E95D5C86-A6AE-4D5C-89AC-4C359E9EB2B4}" srcOrd="0" destOrd="0" presId="urn:microsoft.com/office/officeart/2005/8/layout/hList1"/>
    <dgm:cxn modelId="{E1D1BBB9-D84B-451B-B769-4E4C4DDB7B0B}" srcId="{CE90B5A4-FFB7-42DC-9E08-2EEB7B7296FA}" destId="{CA5D8373-B7B0-4EF5-988A-FDF5D97A3AAA}" srcOrd="1" destOrd="0" parTransId="{D745C2F1-9A58-4B5A-9419-FCDA50777DDF}" sibTransId="{79B2BC00-0A33-445B-A89E-21346B214F96}"/>
    <dgm:cxn modelId="{19FD71CD-1896-4501-82CC-AA5BBA42BCD0}" type="presOf" srcId="{B70F30EA-84C5-4CED-BD6B-CD2DE23F3846}" destId="{C2E18F46-B1C2-4DF6-980A-FFE00E82E205}" srcOrd="0" destOrd="1" presId="urn:microsoft.com/office/officeart/2005/8/layout/hList1"/>
    <dgm:cxn modelId="{0B6D34A2-1B94-4A0B-91CC-5C66A8D215DD}" type="presOf" srcId="{CA5D8373-B7B0-4EF5-988A-FDF5D97A3AAA}" destId="{A991B506-3DEA-4FA3-B3AE-68D031651E97}" srcOrd="0" destOrd="1" presId="urn:microsoft.com/office/officeart/2005/8/layout/hList1"/>
    <dgm:cxn modelId="{65D7032D-48EF-4CC9-98F2-CFC04A6261B5}" type="presOf" srcId="{A2D15697-A2F3-4D4B-BA42-868A0F7608F1}" destId="{FDC25BBA-7A14-4EF8-ADB6-B3CA74AE113E}" srcOrd="0" destOrd="0" presId="urn:microsoft.com/office/officeart/2005/8/layout/hList1"/>
    <dgm:cxn modelId="{17D56D70-742B-40F4-B496-F9943D086BB2}" srcId="{A2D15697-A2F3-4D4B-BA42-868A0F7608F1}" destId="{8A7A3067-91A4-4044-9E61-4BB7B86EC9B7}" srcOrd="2" destOrd="0" parTransId="{3D4A662F-1E33-410A-BFDF-9F635C75A5E6}" sibTransId="{041950B1-5588-4553-B9DF-94634BDFB6DA}"/>
    <dgm:cxn modelId="{3E85980A-23D6-4854-A5DA-4DECAE9A3437}" srcId="{A2D15697-A2F3-4D4B-BA42-868A0F7608F1}" destId="{CE90B5A4-FFB7-42DC-9E08-2EEB7B7296FA}" srcOrd="0" destOrd="0" parTransId="{0EA51080-9F77-40A4-8CEF-2D7D87F7AA02}" sibTransId="{E2F49BC4-5B32-473B-9025-83032817CA1B}"/>
    <dgm:cxn modelId="{BA9792E5-401D-410D-A68A-7A613AC01132}" type="presOf" srcId="{60CB3F0C-C85B-4C09-8C6E-D459902F5A18}" destId="{C2E18F46-B1C2-4DF6-980A-FFE00E82E205}" srcOrd="0" destOrd="0" presId="urn:microsoft.com/office/officeart/2005/8/layout/hList1"/>
    <dgm:cxn modelId="{200CFDC4-6317-4FA5-80F8-BE7A1E3C67E7}" srcId="{8A7A3067-91A4-4044-9E61-4BB7B86EC9B7}" destId="{13E090AD-5B44-404C-9875-8146918004AA}" srcOrd="0" destOrd="0" parTransId="{6A4069DE-A0CE-433B-AFDF-01E8AB75ED18}" sibTransId="{C3A0D064-2009-4CDC-B935-6D054ECFC732}"/>
    <dgm:cxn modelId="{F7796B1F-D189-4A3A-86D4-B085FE585424}" type="presOf" srcId="{CE90B5A4-FFB7-42DC-9E08-2EEB7B7296FA}" destId="{0CDD5C2A-0C8D-4F0F-BEC8-623A2F84E970}" srcOrd="0" destOrd="0" presId="urn:microsoft.com/office/officeart/2005/8/layout/hList1"/>
    <dgm:cxn modelId="{B8BF79B8-32ED-4DDF-96FC-5FAA17C82AC9}" type="presOf" srcId="{06E95830-58BC-4A49-877B-D01D7FA3886A}" destId="{EE04A37E-4C45-4D57-B29B-5E9A7186DBB3}" srcOrd="0" destOrd="0" presId="urn:microsoft.com/office/officeart/2005/8/layout/hList1"/>
    <dgm:cxn modelId="{98895D3B-D7DB-419C-8A97-506E2FDC9B26}" type="presOf" srcId="{13E090AD-5B44-404C-9875-8146918004AA}" destId="{AE6426EB-EAD4-4D35-A3F4-9829DFA32A2E}" srcOrd="0" destOrd="0" presId="urn:microsoft.com/office/officeart/2005/8/layout/hList1"/>
    <dgm:cxn modelId="{9C62FB18-6DDC-47F7-90FE-27C1907ECFE0}" type="presParOf" srcId="{FDC25BBA-7A14-4EF8-ADB6-B3CA74AE113E}" destId="{0EF510AE-AF28-412F-9E71-23C9F497A6DA}" srcOrd="0" destOrd="0" presId="urn:microsoft.com/office/officeart/2005/8/layout/hList1"/>
    <dgm:cxn modelId="{730AA54B-8529-4B99-B1F8-E5986CC7474F}" type="presParOf" srcId="{0EF510AE-AF28-412F-9E71-23C9F497A6DA}" destId="{0CDD5C2A-0C8D-4F0F-BEC8-623A2F84E970}" srcOrd="0" destOrd="0" presId="urn:microsoft.com/office/officeart/2005/8/layout/hList1"/>
    <dgm:cxn modelId="{109DBD41-F877-4EBF-B5D0-7314B0C4A46F}" type="presParOf" srcId="{0EF510AE-AF28-412F-9E71-23C9F497A6DA}" destId="{A991B506-3DEA-4FA3-B3AE-68D031651E97}" srcOrd="1" destOrd="0" presId="urn:microsoft.com/office/officeart/2005/8/layout/hList1"/>
    <dgm:cxn modelId="{2461A0AE-BC15-4265-A3A0-CB53717F0194}" type="presParOf" srcId="{FDC25BBA-7A14-4EF8-ADB6-B3CA74AE113E}" destId="{1D104C6A-8BC8-42B0-A701-E10C4E2FA042}" srcOrd="1" destOrd="0" presId="urn:microsoft.com/office/officeart/2005/8/layout/hList1"/>
    <dgm:cxn modelId="{3B543683-1532-4E0A-80E7-367F7881067E}" type="presParOf" srcId="{FDC25BBA-7A14-4EF8-ADB6-B3CA74AE113E}" destId="{593AE322-6927-42C7-A969-CD13902F6619}" srcOrd="2" destOrd="0" presId="urn:microsoft.com/office/officeart/2005/8/layout/hList1"/>
    <dgm:cxn modelId="{0741FAF0-0033-4931-B3E7-2BB14C783EEA}" type="presParOf" srcId="{593AE322-6927-42C7-A969-CD13902F6619}" destId="{EE04A37E-4C45-4D57-B29B-5E9A7186DBB3}" srcOrd="0" destOrd="0" presId="urn:microsoft.com/office/officeart/2005/8/layout/hList1"/>
    <dgm:cxn modelId="{CF3787F1-2029-4257-A10A-B2C632C3735B}" type="presParOf" srcId="{593AE322-6927-42C7-A969-CD13902F6619}" destId="{C2E18F46-B1C2-4DF6-980A-FFE00E82E205}" srcOrd="1" destOrd="0" presId="urn:microsoft.com/office/officeart/2005/8/layout/hList1"/>
    <dgm:cxn modelId="{3924A33C-463B-4C79-9D1E-64F8DCC297A1}" type="presParOf" srcId="{FDC25BBA-7A14-4EF8-ADB6-B3CA74AE113E}" destId="{4046079B-931C-4894-8B85-0BADD6FAAED2}" srcOrd="3" destOrd="0" presId="urn:microsoft.com/office/officeart/2005/8/layout/hList1"/>
    <dgm:cxn modelId="{78B0811C-597E-4ECD-B210-11FEC304C36E}" type="presParOf" srcId="{FDC25BBA-7A14-4EF8-ADB6-B3CA74AE113E}" destId="{E43D79F2-7695-4746-9947-3E72538016B5}" srcOrd="4" destOrd="0" presId="urn:microsoft.com/office/officeart/2005/8/layout/hList1"/>
    <dgm:cxn modelId="{5101F957-6E39-4632-AE35-9BF7CDFC5C35}" type="presParOf" srcId="{E43D79F2-7695-4746-9947-3E72538016B5}" destId="{E95D5C86-A6AE-4D5C-89AC-4C359E9EB2B4}" srcOrd="0" destOrd="0" presId="urn:microsoft.com/office/officeart/2005/8/layout/hList1"/>
    <dgm:cxn modelId="{0A6F9A99-37E2-4998-9A82-FC0FE8CD324E}" type="presParOf" srcId="{E43D79F2-7695-4746-9947-3E72538016B5}" destId="{AE6426EB-EAD4-4D35-A3F4-9829DFA32A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D5C2A-0C8D-4F0F-BEC8-623A2F84E970}">
      <dsp:nvSpPr>
        <dsp:cNvPr id="0" name=""/>
        <dsp:cNvSpPr/>
      </dsp:nvSpPr>
      <dsp:spPr>
        <a:xfrm>
          <a:off x="2497" y="281159"/>
          <a:ext cx="2435333" cy="5605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运营式系统阶段</a:t>
          </a:r>
          <a:endParaRPr lang="zh-CN" altLang="en-US" sz="20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97" y="281159"/>
        <a:ext cx="2435333" cy="560541"/>
      </dsp:txXfrm>
    </dsp:sp>
    <dsp:sp modelId="{A991B506-3DEA-4FA3-B3AE-68D031651E97}">
      <dsp:nvSpPr>
        <dsp:cNvPr id="0" name=""/>
        <dsp:cNvSpPr/>
      </dsp:nvSpPr>
      <dsp:spPr>
        <a:xfrm>
          <a:off x="0" y="834911"/>
          <a:ext cx="2435333" cy="273813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数据往往伴随经营活动产生，记录到数据库中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数据被动产生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834911"/>
        <a:ext cx="2435333" cy="2738137"/>
      </dsp:txXfrm>
    </dsp:sp>
    <dsp:sp modelId="{EE04A37E-4C45-4D57-B29B-5E9A7186DBB3}">
      <dsp:nvSpPr>
        <dsp:cNvPr id="0" name=""/>
        <dsp:cNvSpPr/>
      </dsp:nvSpPr>
      <dsp:spPr>
        <a:xfrm>
          <a:off x="2778777" y="281159"/>
          <a:ext cx="2435333" cy="5605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用户生成内容阶段</a:t>
          </a:r>
          <a:endParaRPr lang="zh-CN" altLang="en-US" sz="20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78777" y="281159"/>
        <a:ext cx="2435333" cy="560541"/>
      </dsp:txXfrm>
    </dsp:sp>
    <dsp:sp modelId="{C2E18F46-B1C2-4DF6-980A-FFE00E82E205}">
      <dsp:nvSpPr>
        <dsp:cNvPr id="0" name=""/>
        <dsp:cNvSpPr/>
      </dsp:nvSpPr>
      <dsp:spPr>
        <a:xfrm>
          <a:off x="2778777" y="841701"/>
          <a:ext cx="2435333" cy="273813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6213" marR="0" lvl="1" indent="-176213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US" altLang="zh-CN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Web2.0 </a:t>
          </a: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时代数据爆发，用户生成内容繁荣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6213" marR="0" lvl="1" indent="-176213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移动互联和智能手机加速了内容生成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6213" marR="0" lvl="1" indent="-176213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数据主动产生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78777" y="841701"/>
        <a:ext cx="2435333" cy="2738137"/>
      </dsp:txXfrm>
    </dsp:sp>
    <dsp:sp modelId="{E95D5C86-A6AE-4D5C-89AC-4C359E9EB2B4}">
      <dsp:nvSpPr>
        <dsp:cNvPr id="0" name=""/>
        <dsp:cNvSpPr/>
      </dsp:nvSpPr>
      <dsp:spPr>
        <a:xfrm>
          <a:off x="5555057" y="281159"/>
          <a:ext cx="2435333" cy="5605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感知式系统阶段</a:t>
          </a:r>
          <a:endParaRPr lang="zh-CN" altLang="en-US" sz="20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55057" y="281159"/>
        <a:ext cx="2435333" cy="560541"/>
      </dsp:txXfrm>
    </dsp:sp>
    <dsp:sp modelId="{AE6426EB-EAD4-4D35-A3F4-9829DFA32A2E}">
      <dsp:nvSpPr>
        <dsp:cNvPr id="0" name=""/>
        <dsp:cNvSpPr/>
      </dsp:nvSpPr>
      <dsp:spPr>
        <a:xfrm>
          <a:off x="5555057" y="841701"/>
          <a:ext cx="2435333" cy="273813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感知系统广泛使用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数据量第三次飞跃，导致大数据空前繁荣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55057" y="841701"/>
        <a:ext cx="2435333" cy="2738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D5C2A-0C8D-4F0F-BEC8-623A2F84E970}">
      <dsp:nvSpPr>
        <dsp:cNvPr id="0" name=""/>
        <dsp:cNvSpPr/>
      </dsp:nvSpPr>
      <dsp:spPr>
        <a:xfrm>
          <a:off x="2497" y="117533"/>
          <a:ext cx="2435333" cy="9741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请求量大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97" y="117533"/>
        <a:ext cx="2435333" cy="974133"/>
      </dsp:txXfrm>
    </dsp:sp>
    <dsp:sp modelId="{A991B506-3DEA-4FA3-B3AE-68D031651E97}">
      <dsp:nvSpPr>
        <dsp:cNvPr id="0" name=""/>
        <dsp:cNvSpPr/>
      </dsp:nvSpPr>
      <dsp:spPr>
        <a:xfrm>
          <a:off x="0" y="1157498"/>
          <a:ext cx="2435333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QPS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（每秒请求数）一般至少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2000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以上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数据规模不大时，可以支持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9-10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万的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QPS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157498"/>
        <a:ext cx="2435333" cy="2854800"/>
      </dsp:txXfrm>
    </dsp:sp>
    <dsp:sp modelId="{EE04A37E-4C45-4D57-B29B-5E9A7186DBB3}">
      <dsp:nvSpPr>
        <dsp:cNvPr id="0" name=""/>
        <dsp:cNvSpPr/>
      </dsp:nvSpPr>
      <dsp:spPr>
        <a:xfrm>
          <a:off x="2778777" y="117533"/>
          <a:ext cx="2435333" cy="9741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读写频繁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78777" y="117533"/>
        <a:ext cx="2435333" cy="974133"/>
      </dsp:txXfrm>
    </dsp:sp>
    <dsp:sp modelId="{C2E18F46-B1C2-4DF6-980A-FFE00E82E205}">
      <dsp:nvSpPr>
        <dsp:cNvPr id="0" name=""/>
        <dsp:cNvSpPr/>
      </dsp:nvSpPr>
      <dsp:spPr>
        <a:xfrm>
          <a:off x="2778777" y="1091666"/>
          <a:ext cx="2435333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适用于读写频繁的应用情境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充分利用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Redis 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内存数据库的快速读写优势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78777" y="1091666"/>
        <a:ext cx="2435333" cy="2854800"/>
      </dsp:txXfrm>
    </dsp:sp>
    <dsp:sp modelId="{E95D5C86-A6AE-4D5C-89AC-4C359E9EB2B4}">
      <dsp:nvSpPr>
        <dsp:cNvPr id="0" name=""/>
        <dsp:cNvSpPr/>
      </dsp:nvSpPr>
      <dsp:spPr>
        <a:xfrm>
          <a:off x="5555057" y="117533"/>
          <a:ext cx="2435333" cy="9741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数据结构复杂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55057" y="117533"/>
        <a:ext cx="2435333" cy="974133"/>
      </dsp:txXfrm>
    </dsp:sp>
    <dsp:sp modelId="{AE6426EB-EAD4-4D35-A3F4-9829DFA32A2E}">
      <dsp:nvSpPr>
        <dsp:cNvPr id="0" name=""/>
        <dsp:cNvSpPr/>
      </dsp:nvSpPr>
      <dsp:spPr>
        <a:xfrm>
          <a:off x="5555057" y="1091666"/>
          <a:ext cx="2435333" cy="28548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可以通过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string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hash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list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set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sorted set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等数据结构，完成一些典型应用场景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55057" y="1091666"/>
        <a:ext cx="2435333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F54EEF89-25B8-4655-8E9C-59214862CA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21397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EEF89-25B8-4655-8E9C-59214862CA1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2063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EEF89-25B8-4655-8E9C-59214862CA1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395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EEF89-25B8-4655-8E9C-59214862CA1B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0570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EEF89-25B8-4655-8E9C-59214862CA1B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276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9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2C381-5497-4879-8ED8-A30557969D09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fld id="{96D8E656-9E11-4364-AB29-BBA43336D101}" type="datetime10">
              <a:rPr lang="zh-CN" altLang="en-US" smtClean="0"/>
              <a:t>09:21</a:t>
            </a:fld>
            <a:endParaRPr lang="en-US" altLang="zh-CN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pPr>
              <a:defRPr/>
            </a:pPr>
            <a:fld id="{09446894-ABEB-4622-8B2B-7FB116AFA33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35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4291" tIns="32146" rIns="64291" bIns="32146"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64291" tIns="32146" rIns="64291" bIns="32146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26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147248" cy="4873752"/>
          </a:xfr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defRPr sz="2400"/>
            </a:lvl1pPr>
            <a:lvl2pPr>
              <a:lnSpc>
                <a:spcPct val="130000"/>
              </a:lnSpc>
              <a:spcBef>
                <a:spcPts val="0"/>
              </a:spcBef>
              <a:defRPr/>
            </a:lvl2pPr>
            <a:lvl3pPr>
              <a:lnSpc>
                <a:spcPct val="130000"/>
              </a:lnSpc>
              <a:spcBef>
                <a:spcPts val="0"/>
              </a:spcBef>
              <a:defRPr/>
            </a:lvl3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fld id="{ECF6FC3D-B653-405D-9482-13880A92F2E4}" type="datetime10">
              <a:rPr lang="zh-CN" altLang="en-US" smtClean="0"/>
              <a:t>09:21</a:t>
            </a:fld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3EC8BD79-B727-425C-8A12-066CF281CCA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31508E-9881-482B-B15F-22CED8CDF25F}" type="datetime10">
              <a:rPr lang="zh-CN" altLang="en-US" smtClean="0"/>
              <a:t>09:21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DF4FC-FC8A-40C0-8BCF-5C60A934DFC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219700" y="6381750"/>
            <a:ext cx="360045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257826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219700" y="6381750"/>
            <a:ext cx="360045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An Introduction to Database System</a:t>
            </a:r>
          </a:p>
        </p:txBody>
      </p:sp>
    </p:spTree>
    <p:extLst>
      <p:ext uri="{BB962C8B-B14F-4D97-AF65-F5344CB8AC3E}">
        <p14:creationId xmlns:p14="http://schemas.microsoft.com/office/powerpoint/2010/main" val="343092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393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8737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0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08333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7248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184056" y="6429328"/>
            <a:ext cx="1219592" cy="384048"/>
          </a:xfrm>
          <a:prstGeom prst="rect">
            <a:avLst/>
          </a:prstGeom>
        </p:spPr>
        <p:txBody>
          <a:bodyPr vert="horz" anchor="ctr" anchorCtr="0"/>
          <a:lstStyle>
            <a:lvl1pPr algn="ctr" eaLnBrk="1" latinLnBrk="0" hangingPunct="1">
              <a:defRPr kumimoji="0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911EC97-269F-4132-BB04-B8FA427C7A28}" type="datetime10">
              <a:rPr lang="zh-CN" altLang="en-US" smtClean="0"/>
              <a:t>09:21</a:t>
            </a:fld>
            <a:endParaRPr lang="en-US" altLang="zh-CN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6292168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DDC4A18-FC5A-47A7-9659-4B38459FF18F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3200" b="1" kern="1200" cap="small" baseline="0"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74320" indent="-274320" algn="l" rtl="0" eaLnBrk="1" latinLnBrk="0" hangingPunct="1">
        <a:lnSpc>
          <a:spcPct val="150000"/>
        </a:lnSpc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600" b="1" kern="1200">
          <a:solidFill>
            <a:srgbClr val="0080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0080" indent="-274320" algn="l" rtl="0" eaLnBrk="1" latinLnBrk="0" hangingPunct="1">
        <a:lnSpc>
          <a:spcPct val="150000"/>
        </a:lnSpc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400" indent="-182880" algn="l" rtl="0" eaLnBrk="1" latinLnBrk="0" hangingPunct="1">
        <a:lnSpc>
          <a:spcPct val="150000"/>
        </a:lnSpc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 pitchFamily="2" charset="2"/>
        <a:buChar char="ü"/>
        <a:defRPr kumimoji="0"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88720" indent="-182880" algn="l" rtl="0" eaLnBrk="1" latinLnBrk="0" hangingPunct="1">
        <a:lnSpc>
          <a:spcPct val="150000"/>
        </a:lnSpc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463040" indent="-182880" algn="l" rtl="0" eaLnBrk="1" latinLnBrk="0" hangingPunct="1">
        <a:lnSpc>
          <a:spcPct val="150000"/>
        </a:lnSpc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/>
          <p:cNvSpPr>
            <a:spLocks noGrp="1" noChangeArrowheads="1"/>
          </p:cNvSpPr>
          <p:nvPr>
            <p:ph type="title"/>
          </p:nvPr>
        </p:nvSpPr>
        <p:spPr>
          <a:xfrm>
            <a:off x="385192" y="620688"/>
            <a:ext cx="8147248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4000" dirty="0" smtClean="0"/>
              <a:t>11.3</a:t>
            </a:r>
            <a:r>
              <a:rPr lang="zh-CN" altLang="en-US" sz="4000" dirty="0" smtClean="0"/>
              <a:t>   数据仓库与多维分析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5736" y="2204864"/>
            <a:ext cx="4886325" cy="3724275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50000"/>
              </a:lnSpc>
            </a:pPr>
            <a:r>
              <a:rPr lang="zh-CN" altLang="en-US" sz="3200" b="1" dirty="0" smtClean="0"/>
              <a:t>数据仓库概述</a:t>
            </a:r>
          </a:p>
          <a:p>
            <a:pPr marL="442913" indent="-442913">
              <a:lnSpc>
                <a:spcPct val="150000"/>
              </a:lnSpc>
            </a:pPr>
            <a:r>
              <a:rPr lang="zh-CN" altLang="en-US" sz="3200" b="1" dirty="0" smtClean="0"/>
              <a:t>数据仓库设计</a:t>
            </a:r>
          </a:p>
          <a:p>
            <a:pPr marL="442913" indent="-442913">
              <a:lnSpc>
                <a:spcPct val="150000"/>
              </a:lnSpc>
            </a:pPr>
            <a:r>
              <a:rPr lang="zh-CN" altLang="en-US" sz="3200" b="1" dirty="0" smtClean="0"/>
              <a:t>联机分析处理</a:t>
            </a:r>
          </a:p>
        </p:txBody>
      </p:sp>
    </p:spTree>
    <p:extLst>
      <p:ext uri="{BB962C8B-B14F-4D97-AF65-F5344CB8AC3E}">
        <p14:creationId xmlns:p14="http://schemas.microsoft.com/office/powerpoint/2010/main" val="296382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（</a:t>
            </a:r>
            <a:r>
              <a:rPr lang="en-US" altLang="zh-CN" dirty="0" smtClean="0">
                <a:solidFill>
                  <a:srgbClr val="008000"/>
                </a:solidFill>
              </a:rPr>
              <a:t>3</a:t>
            </a:r>
            <a:r>
              <a:rPr lang="zh-CN" altLang="en-US" dirty="0" smtClean="0">
                <a:solidFill>
                  <a:srgbClr val="008000"/>
                </a:solidFill>
              </a:rPr>
              <a:t>）数据</a:t>
            </a:r>
            <a:r>
              <a:rPr lang="zh-CN" altLang="en-US" dirty="0">
                <a:solidFill>
                  <a:srgbClr val="008000"/>
                </a:solidFill>
              </a:rPr>
              <a:t>转换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416050"/>
            <a:ext cx="8226623" cy="50704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转换必要性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文件格式差异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zh-CN" altLang="en-US" b="0" dirty="0" smtClean="0">
                <a:solidFill>
                  <a:schemeClr val="tx1"/>
                </a:solidFill>
              </a:rPr>
              <a:t>数据库文件、文本文件、</a:t>
            </a:r>
            <a:r>
              <a:rPr lang="en-US" altLang="zh-CN" b="0" dirty="0" smtClean="0">
                <a:solidFill>
                  <a:schemeClr val="tx1"/>
                </a:solidFill>
              </a:rPr>
              <a:t>txt</a:t>
            </a:r>
            <a:r>
              <a:rPr lang="zh-CN" altLang="en-US" b="0" dirty="0" smtClean="0">
                <a:solidFill>
                  <a:schemeClr val="tx1"/>
                </a:solidFill>
              </a:rPr>
              <a:t>文件、</a:t>
            </a:r>
            <a:r>
              <a:rPr lang="en-US" altLang="zh-CN" b="0" dirty="0" smtClean="0">
                <a:solidFill>
                  <a:schemeClr val="tx1"/>
                </a:solidFill>
              </a:rPr>
              <a:t>xml</a:t>
            </a:r>
            <a:r>
              <a:rPr lang="zh-CN" altLang="en-US" b="0" dirty="0" smtClean="0">
                <a:solidFill>
                  <a:schemeClr val="tx1"/>
                </a:solidFill>
              </a:rPr>
              <a:t>文件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数据库平台差异</a:t>
            </a:r>
            <a:r>
              <a:rPr lang="zh-CN" altLang="en-US" b="0" dirty="0" smtClean="0">
                <a:solidFill>
                  <a:schemeClr val="tx1"/>
                </a:solidFill>
              </a:rPr>
              <a:t>：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IBM</a:t>
            </a:r>
            <a:r>
              <a:rPr lang="zh-CN" altLang="en-US" b="0" dirty="0">
                <a:solidFill>
                  <a:schemeClr val="tx1"/>
                </a:solidFill>
              </a:rPr>
              <a:t>的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DB/2</a:t>
            </a:r>
            <a:r>
              <a:rPr lang="en-US" altLang="zh-CN" b="0" dirty="0" smtClean="0">
                <a:solidFill>
                  <a:schemeClr val="tx1"/>
                </a:solidFill>
              </a:rPr>
              <a:t>、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SYBASE</a:t>
            </a:r>
            <a:r>
              <a:rPr lang="en-US" altLang="zh-CN" b="0" dirty="0" smtClean="0">
                <a:solidFill>
                  <a:schemeClr val="tx1"/>
                </a:solidFill>
              </a:rPr>
              <a:t>、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INFORMIX</a:t>
            </a:r>
            <a:r>
              <a:rPr lang="en-US" altLang="zh-CN" b="0" dirty="0" smtClean="0">
                <a:solidFill>
                  <a:schemeClr val="tx1"/>
                </a:solidFill>
              </a:rPr>
              <a:t>、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ORACLE</a:t>
            </a:r>
            <a:r>
              <a:rPr lang="zh-CN" altLang="en-US" b="0" dirty="0" smtClean="0">
                <a:solidFill>
                  <a:schemeClr val="tx1"/>
                </a:solidFill>
                <a:cs typeface="Times New Roman" pitchFamily="18" charset="0"/>
              </a:rPr>
              <a:t>、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MICROSOFT</a:t>
            </a:r>
            <a:r>
              <a:rPr lang="zh-CN" altLang="en-US" b="0" dirty="0" smtClean="0">
                <a:solidFill>
                  <a:schemeClr val="tx1"/>
                </a:solidFill>
                <a:cs typeface="Times New Roman" pitchFamily="18" charset="0"/>
              </a:rPr>
              <a:t>的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SQL Server 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数据结构差异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tx1"/>
                </a:solidFill>
              </a:rPr>
              <a:t>建立</a:t>
            </a:r>
            <a:r>
              <a:rPr lang="zh-CN" altLang="en-US" sz="2200" b="0" dirty="0">
                <a:solidFill>
                  <a:schemeClr val="tx1"/>
                </a:solidFill>
              </a:rPr>
              <a:t>数据仓库时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，对</a:t>
            </a:r>
            <a:r>
              <a:rPr lang="zh-CN" altLang="en-US" sz="2200" b="0" dirty="0">
                <a:solidFill>
                  <a:schemeClr val="tx1"/>
                </a:solidFill>
              </a:rPr>
              <a:t>这些数据格式做转换处理，进行统一。</a:t>
            </a:r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tx1"/>
                </a:solidFill>
              </a:rPr>
              <a:t>大</a:t>
            </a:r>
            <a:r>
              <a:rPr lang="zh-CN" altLang="en-US" sz="2200" b="0" dirty="0">
                <a:solidFill>
                  <a:schemeClr val="tx1"/>
                </a:solidFill>
              </a:rPr>
              <a:t>的数据库厂商，在其数据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仓库工具</a:t>
            </a:r>
            <a:r>
              <a:rPr lang="zh-CN" altLang="en-US" sz="2200" b="0" dirty="0">
                <a:solidFill>
                  <a:schemeClr val="tx1"/>
                </a:solidFill>
              </a:rPr>
              <a:t>中，都提供了针对多种数据库系统的数据转换引擎，以简化数据仓库的构建工作。 </a:t>
            </a:r>
          </a:p>
        </p:txBody>
      </p:sp>
    </p:spTree>
    <p:extLst>
      <p:ext uri="{BB962C8B-B14F-4D97-AF65-F5344CB8AC3E}">
        <p14:creationId xmlns:p14="http://schemas.microsoft.com/office/powerpoint/2010/main" val="39689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Grp="1" noChangeArrowheads="1"/>
          </p:cNvSpPr>
          <p:nvPr>
            <p:ph type="title"/>
          </p:nvPr>
        </p:nvSpPr>
        <p:spPr>
          <a:xfrm>
            <a:off x="304800" y="549052"/>
            <a:ext cx="7924800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solidFill>
                  <a:srgbClr val="2525D1"/>
                </a:solidFill>
              </a:rPr>
              <a:t>3</a:t>
            </a:r>
            <a:r>
              <a:rPr lang="zh-CN" altLang="en-US" dirty="0" smtClean="0">
                <a:solidFill>
                  <a:srgbClr val="2525D1"/>
                </a:solidFill>
              </a:rPr>
              <a:t>、不同粒度的</a:t>
            </a:r>
            <a:r>
              <a:rPr lang="zh-CN" altLang="en-US" sz="3200" dirty="0" smtClean="0">
                <a:solidFill>
                  <a:srgbClr val="2525D1"/>
                </a:solidFill>
              </a:rPr>
              <a:t>数据组织</a:t>
            </a:r>
          </a:p>
        </p:txBody>
      </p:sp>
      <p:grpSp>
        <p:nvGrpSpPr>
          <p:cNvPr id="6147" name="Group 29"/>
          <p:cNvGrpSpPr>
            <a:grpSpLocks/>
          </p:cNvGrpSpPr>
          <p:nvPr/>
        </p:nvGrpSpPr>
        <p:grpSpPr bwMode="auto">
          <a:xfrm>
            <a:off x="1828800" y="2205881"/>
            <a:ext cx="4114800" cy="3733800"/>
            <a:chOff x="1152" y="1200"/>
            <a:chExt cx="3360" cy="2352"/>
          </a:xfrm>
        </p:grpSpPr>
        <p:sp>
          <p:nvSpPr>
            <p:cNvPr id="6154" name="AutoShape 4"/>
            <p:cNvSpPr>
              <a:spLocks noChangeArrowheads="1"/>
            </p:cNvSpPr>
            <p:nvPr/>
          </p:nvSpPr>
          <p:spPr bwMode="auto">
            <a:xfrm>
              <a:off x="1152" y="1200"/>
              <a:ext cx="288" cy="28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5" name="AutoShape 5"/>
            <p:cNvSpPr>
              <a:spLocks noChangeArrowheads="1"/>
            </p:cNvSpPr>
            <p:nvPr/>
          </p:nvSpPr>
          <p:spPr bwMode="auto">
            <a:xfrm>
              <a:off x="1728" y="1200"/>
              <a:ext cx="288" cy="28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6" name="AutoShape 6"/>
            <p:cNvSpPr>
              <a:spLocks noChangeArrowheads="1"/>
            </p:cNvSpPr>
            <p:nvPr/>
          </p:nvSpPr>
          <p:spPr bwMode="auto">
            <a:xfrm>
              <a:off x="2208" y="1200"/>
              <a:ext cx="288" cy="28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7" name="AutoShape 7"/>
            <p:cNvSpPr>
              <a:spLocks noChangeArrowheads="1"/>
            </p:cNvSpPr>
            <p:nvPr/>
          </p:nvSpPr>
          <p:spPr bwMode="auto">
            <a:xfrm>
              <a:off x="2928" y="1200"/>
              <a:ext cx="288" cy="28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8" name="AutoShape 8"/>
            <p:cNvSpPr>
              <a:spLocks noChangeArrowheads="1"/>
            </p:cNvSpPr>
            <p:nvPr/>
          </p:nvSpPr>
          <p:spPr bwMode="auto">
            <a:xfrm>
              <a:off x="3504" y="1200"/>
              <a:ext cx="288" cy="28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59" name="AutoShape 9"/>
            <p:cNvSpPr>
              <a:spLocks noChangeArrowheads="1"/>
            </p:cNvSpPr>
            <p:nvPr/>
          </p:nvSpPr>
          <p:spPr bwMode="auto">
            <a:xfrm>
              <a:off x="4080" y="1200"/>
              <a:ext cx="288" cy="28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0" name="AutoShape 10"/>
            <p:cNvSpPr>
              <a:spLocks noChangeArrowheads="1"/>
            </p:cNvSpPr>
            <p:nvPr/>
          </p:nvSpPr>
          <p:spPr bwMode="auto">
            <a:xfrm>
              <a:off x="2544" y="2400"/>
              <a:ext cx="576" cy="432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1" name="AutoShape 11"/>
            <p:cNvSpPr>
              <a:spLocks noChangeArrowheads="1"/>
            </p:cNvSpPr>
            <p:nvPr/>
          </p:nvSpPr>
          <p:spPr bwMode="auto">
            <a:xfrm>
              <a:off x="1728" y="1824"/>
              <a:ext cx="432" cy="384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2" name="AutoShape 12"/>
            <p:cNvSpPr>
              <a:spLocks noChangeArrowheads="1"/>
            </p:cNvSpPr>
            <p:nvPr/>
          </p:nvSpPr>
          <p:spPr bwMode="auto">
            <a:xfrm>
              <a:off x="3312" y="1776"/>
              <a:ext cx="480" cy="384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3" name="AutoShape 13"/>
            <p:cNvSpPr>
              <a:spLocks noChangeArrowheads="1"/>
            </p:cNvSpPr>
            <p:nvPr/>
          </p:nvSpPr>
          <p:spPr bwMode="auto">
            <a:xfrm>
              <a:off x="1152" y="3216"/>
              <a:ext cx="480" cy="336"/>
            </a:xfrm>
            <a:prstGeom prst="flowChartMagneticTap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4" name="AutoShape 14"/>
            <p:cNvSpPr>
              <a:spLocks noChangeArrowheads="1"/>
            </p:cNvSpPr>
            <p:nvPr/>
          </p:nvSpPr>
          <p:spPr bwMode="auto">
            <a:xfrm>
              <a:off x="4032" y="3216"/>
              <a:ext cx="480" cy="336"/>
            </a:xfrm>
            <a:prstGeom prst="flowChartMagneticTap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5" name="AutoShape 15"/>
            <p:cNvSpPr>
              <a:spLocks noChangeArrowheads="1"/>
            </p:cNvSpPr>
            <p:nvPr/>
          </p:nvSpPr>
          <p:spPr bwMode="auto">
            <a:xfrm>
              <a:off x="3072" y="3216"/>
              <a:ext cx="480" cy="336"/>
            </a:xfrm>
            <a:prstGeom prst="flowChartMagneticTap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6" name="AutoShape 16"/>
            <p:cNvSpPr>
              <a:spLocks noChangeArrowheads="1"/>
            </p:cNvSpPr>
            <p:nvPr/>
          </p:nvSpPr>
          <p:spPr bwMode="auto">
            <a:xfrm>
              <a:off x="2064" y="3216"/>
              <a:ext cx="480" cy="336"/>
            </a:xfrm>
            <a:prstGeom prst="flowChartMagneticTap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7" name="Line 17"/>
            <p:cNvSpPr>
              <a:spLocks noChangeShapeType="1"/>
            </p:cNvSpPr>
            <p:nvPr/>
          </p:nvSpPr>
          <p:spPr bwMode="auto">
            <a:xfrm>
              <a:off x="1344" y="1536"/>
              <a:ext cx="48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8" name="Line 18"/>
            <p:cNvSpPr>
              <a:spLocks noChangeShapeType="1"/>
            </p:cNvSpPr>
            <p:nvPr/>
          </p:nvSpPr>
          <p:spPr bwMode="auto">
            <a:xfrm>
              <a:off x="1920" y="15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69" name="Line 19"/>
            <p:cNvSpPr>
              <a:spLocks noChangeShapeType="1"/>
            </p:cNvSpPr>
            <p:nvPr/>
          </p:nvSpPr>
          <p:spPr bwMode="auto">
            <a:xfrm flipH="1">
              <a:off x="2016" y="1584"/>
              <a:ext cx="38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0" name="Line 20"/>
            <p:cNvSpPr>
              <a:spLocks noChangeShapeType="1"/>
            </p:cNvSpPr>
            <p:nvPr/>
          </p:nvSpPr>
          <p:spPr bwMode="auto">
            <a:xfrm>
              <a:off x="3072" y="1536"/>
              <a:ext cx="33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1" name="Line 21"/>
            <p:cNvSpPr>
              <a:spLocks noChangeShapeType="1"/>
            </p:cNvSpPr>
            <p:nvPr/>
          </p:nvSpPr>
          <p:spPr bwMode="auto">
            <a:xfrm>
              <a:off x="3600" y="148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2" name="Line 22"/>
            <p:cNvSpPr>
              <a:spLocks noChangeShapeType="1"/>
            </p:cNvSpPr>
            <p:nvPr/>
          </p:nvSpPr>
          <p:spPr bwMode="auto">
            <a:xfrm flipH="1">
              <a:off x="3744" y="1584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3" name="Line 23"/>
            <p:cNvSpPr>
              <a:spLocks noChangeShapeType="1"/>
            </p:cNvSpPr>
            <p:nvPr/>
          </p:nvSpPr>
          <p:spPr bwMode="auto">
            <a:xfrm>
              <a:off x="2256" y="220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4" name="Line 24"/>
            <p:cNvSpPr>
              <a:spLocks noChangeShapeType="1"/>
            </p:cNvSpPr>
            <p:nvPr/>
          </p:nvSpPr>
          <p:spPr bwMode="auto">
            <a:xfrm flipH="1">
              <a:off x="3168" y="2208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5" name="Line 25"/>
            <p:cNvSpPr>
              <a:spLocks noChangeShapeType="1"/>
            </p:cNvSpPr>
            <p:nvPr/>
          </p:nvSpPr>
          <p:spPr bwMode="auto">
            <a:xfrm flipH="1">
              <a:off x="1584" y="2784"/>
              <a:ext cx="91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6" name="Line 26"/>
            <p:cNvSpPr>
              <a:spLocks noChangeShapeType="1"/>
            </p:cNvSpPr>
            <p:nvPr/>
          </p:nvSpPr>
          <p:spPr bwMode="auto">
            <a:xfrm flipH="1">
              <a:off x="2400" y="2832"/>
              <a:ext cx="43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7" name="Line 27"/>
            <p:cNvSpPr>
              <a:spLocks noChangeShapeType="1"/>
            </p:cNvSpPr>
            <p:nvPr/>
          </p:nvSpPr>
          <p:spPr bwMode="auto">
            <a:xfrm>
              <a:off x="3024" y="283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78" name="Line 28"/>
            <p:cNvSpPr>
              <a:spLocks noChangeShapeType="1"/>
            </p:cNvSpPr>
            <p:nvPr/>
          </p:nvSpPr>
          <p:spPr bwMode="auto">
            <a:xfrm>
              <a:off x="3120" y="2784"/>
              <a:ext cx="110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48" name="Text Box 30"/>
          <p:cNvSpPr txBox="1">
            <a:spLocks noChangeArrowheads="1"/>
          </p:cNvSpPr>
          <p:nvPr/>
        </p:nvSpPr>
        <p:spPr bwMode="auto">
          <a:xfrm>
            <a:off x="6477000" y="2132856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高度综合级</a:t>
            </a:r>
          </a:p>
        </p:txBody>
      </p:sp>
      <p:sp>
        <p:nvSpPr>
          <p:cNvPr id="6149" name="Text Box 31"/>
          <p:cNvSpPr txBox="1">
            <a:spLocks noChangeArrowheads="1"/>
          </p:cNvSpPr>
          <p:nvPr/>
        </p:nvSpPr>
        <p:spPr bwMode="auto">
          <a:xfrm>
            <a:off x="6400800" y="3199656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轻度综合级</a:t>
            </a:r>
          </a:p>
        </p:txBody>
      </p:sp>
      <p:sp>
        <p:nvSpPr>
          <p:cNvPr id="6150" name="Text Box 32"/>
          <p:cNvSpPr txBox="1">
            <a:spLocks noChangeArrowheads="1"/>
          </p:cNvSpPr>
          <p:nvPr/>
        </p:nvSpPr>
        <p:spPr bwMode="auto">
          <a:xfrm>
            <a:off x="6477000" y="4266456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当前细节级</a:t>
            </a:r>
          </a:p>
        </p:txBody>
      </p:sp>
      <p:sp>
        <p:nvSpPr>
          <p:cNvPr id="6151" name="Text Box 33"/>
          <p:cNvSpPr txBox="1">
            <a:spLocks noChangeArrowheads="1"/>
          </p:cNvSpPr>
          <p:nvPr/>
        </p:nvSpPr>
        <p:spPr bwMode="auto">
          <a:xfrm>
            <a:off x="6588125" y="5409456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早期细节级</a:t>
            </a:r>
          </a:p>
        </p:txBody>
      </p:sp>
      <p:sp>
        <p:nvSpPr>
          <p:cNvPr id="6152" name="Text Box 34"/>
          <p:cNvSpPr txBox="1">
            <a:spLocks noChangeArrowheads="1"/>
          </p:cNvSpPr>
          <p:nvPr/>
        </p:nvSpPr>
        <p:spPr bwMode="auto">
          <a:xfrm>
            <a:off x="793750" y="3140918"/>
            <a:ext cx="609600" cy="119062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元数据</a:t>
            </a:r>
          </a:p>
        </p:txBody>
      </p:sp>
    </p:spTree>
    <p:extLst>
      <p:ext uri="{BB962C8B-B14F-4D97-AF65-F5344CB8AC3E}">
        <p14:creationId xmlns:p14="http://schemas.microsoft.com/office/powerpoint/2010/main" val="338070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41784"/>
            <a:ext cx="8147248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2525D1"/>
                </a:solidFill>
              </a:rPr>
              <a:t>4</a:t>
            </a:r>
            <a:r>
              <a:rPr lang="zh-CN" altLang="en-US" dirty="0" smtClean="0">
                <a:solidFill>
                  <a:srgbClr val="2525D1"/>
                </a:solidFill>
              </a:rPr>
              <a:t>、元数据</a:t>
            </a:r>
            <a:endParaRPr lang="zh-CN" altLang="en-US" dirty="0">
              <a:solidFill>
                <a:srgbClr val="2525D1"/>
              </a:solidFill>
            </a:endParaRPr>
          </a:p>
        </p:txBody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416050"/>
            <a:ext cx="8415338" cy="467724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概念：关于数据</a:t>
            </a:r>
            <a:r>
              <a:rPr lang="zh-CN" altLang="en-US" dirty="0"/>
              <a:t>的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目的：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为外部数据源向</a:t>
            </a:r>
            <a:r>
              <a:rPr lang="zh-CN" altLang="en-US" sz="2400" dirty="0"/>
              <a:t>数据仓库转换</a:t>
            </a:r>
            <a:r>
              <a:rPr lang="zh-CN" altLang="en-US" sz="2400" dirty="0" smtClean="0"/>
              <a:t>数据，建立元数据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为实现数据分析，建立元数据</a:t>
            </a:r>
            <a:endParaRPr lang="en-US" altLang="zh-CN" sz="2400" dirty="0" smtClean="0"/>
          </a:p>
          <a:p>
            <a:pPr algn="just">
              <a:lnSpc>
                <a:spcPct val="150000"/>
              </a:lnSpc>
            </a:pPr>
            <a:r>
              <a:rPr lang="zh-CN" altLang="en-US" dirty="0" smtClean="0"/>
              <a:t>分类：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关于数据结构的元数据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关于数据处理的元数据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关于企业组织的元数据</a:t>
            </a:r>
          </a:p>
          <a:p>
            <a:pPr lvl="1" algn="just"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347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026"/>
          <p:cNvSpPr>
            <a:spLocks noGrp="1" noChangeArrowheads="1"/>
          </p:cNvSpPr>
          <p:nvPr>
            <p:ph type="title"/>
          </p:nvPr>
        </p:nvSpPr>
        <p:spPr>
          <a:xfrm>
            <a:off x="468313" y="474439"/>
            <a:ext cx="7924800" cy="72231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dirty="0" smtClean="0">
                <a:solidFill>
                  <a:srgbClr val="2525D1"/>
                </a:solidFill>
              </a:rPr>
              <a:t>四、数据库体系化环境</a:t>
            </a:r>
          </a:p>
        </p:txBody>
      </p:sp>
      <p:sp>
        <p:nvSpPr>
          <p:cNvPr id="71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23850" y="1563142"/>
            <a:ext cx="8207375" cy="460216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、四层体系化环境</a:t>
            </a: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endParaRPr kumimoji="1" lang="zh-CN" altLang="en-US" sz="2000" dirty="0" smtClean="0">
              <a:solidFill>
                <a:schemeClr val="tx2"/>
              </a:solidFill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endParaRPr lang="zh-CN" altLang="en-US" sz="2200" b="1" dirty="0" smtClean="0">
              <a:solidFill>
                <a:schemeClr val="tx2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b="1" dirty="0" smtClean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、数据集市</a:t>
            </a:r>
          </a:p>
          <a:p>
            <a:pPr>
              <a:lnSpc>
                <a:spcPct val="150000"/>
              </a:lnSpc>
            </a:pPr>
            <a:r>
              <a:rPr lang="zh-CN" altLang="en-US" sz="2200" b="1" dirty="0" smtClean="0">
                <a:solidFill>
                  <a:schemeClr val="tx1"/>
                </a:solidFill>
              </a:rPr>
              <a:t>建设数据仓库及决策支持系统时，从最关心的部门开始，以最少的投资，完成企业当前的紧迫需求，获得最快的投资回报，再不断扩充完善。</a:t>
            </a:r>
            <a:endParaRPr lang="en-US" altLang="zh-CN" sz="2200" b="1" dirty="0" smtClean="0">
              <a:solidFill>
                <a:schemeClr val="tx1"/>
              </a:solidFill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endParaRPr lang="zh-CN" altLang="en-US" sz="2200" b="1" dirty="0" smtClean="0">
              <a:solidFill>
                <a:schemeClr val="tx2"/>
              </a:solidFill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endParaRPr lang="zh-CN" altLang="en-US" sz="2200" b="1" dirty="0" smtClean="0">
              <a:solidFill>
                <a:schemeClr val="tx2"/>
              </a:solidFill>
            </a:endParaRPr>
          </a:p>
          <a:p>
            <a:pPr marL="609600" indent="-609600" eaLnBrk="1" hangingPunct="1">
              <a:lnSpc>
                <a:spcPct val="150000"/>
              </a:lnSpc>
              <a:buFontTx/>
              <a:buAutoNum type="arabicPeriod"/>
            </a:pPr>
            <a:endParaRPr lang="zh-CN" altLang="en-US" sz="2200" b="1" dirty="0" smtClean="0">
              <a:solidFill>
                <a:schemeClr val="tx2"/>
              </a:solidFill>
            </a:endParaRPr>
          </a:p>
        </p:txBody>
      </p:sp>
      <p:grpSp>
        <p:nvGrpSpPr>
          <p:cNvPr id="7172" name="Group 1039"/>
          <p:cNvGrpSpPr>
            <a:grpSpLocks/>
          </p:cNvGrpSpPr>
          <p:nvPr/>
        </p:nvGrpSpPr>
        <p:grpSpPr bwMode="auto">
          <a:xfrm>
            <a:off x="250825" y="2596902"/>
            <a:ext cx="8425631" cy="400050"/>
            <a:chOff x="576" y="1440"/>
            <a:chExt cx="4708" cy="164"/>
          </a:xfrm>
        </p:grpSpPr>
        <p:sp>
          <p:nvSpPr>
            <p:cNvPr id="7173" name="Text Box 1028"/>
            <p:cNvSpPr txBox="1">
              <a:spLocks noChangeArrowheads="1"/>
            </p:cNvSpPr>
            <p:nvPr/>
          </p:nvSpPr>
          <p:spPr bwMode="auto">
            <a:xfrm>
              <a:off x="576" y="1440"/>
              <a:ext cx="831" cy="1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操作型环境</a:t>
              </a:r>
            </a:p>
          </p:txBody>
        </p:sp>
        <p:sp>
          <p:nvSpPr>
            <p:cNvPr id="7174" name="Text Box 1029"/>
            <p:cNvSpPr txBox="1">
              <a:spLocks noChangeArrowheads="1"/>
            </p:cNvSpPr>
            <p:nvPr/>
          </p:nvSpPr>
          <p:spPr bwMode="auto">
            <a:xfrm>
              <a:off x="1684" y="1440"/>
              <a:ext cx="1061" cy="1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全局数据仓库</a:t>
              </a:r>
            </a:p>
          </p:txBody>
        </p:sp>
        <p:sp>
          <p:nvSpPr>
            <p:cNvPr id="7175" name="Text Box 1030"/>
            <p:cNvSpPr txBox="1">
              <a:spLocks noChangeArrowheads="1"/>
            </p:cNvSpPr>
            <p:nvPr/>
          </p:nvSpPr>
          <p:spPr bwMode="auto">
            <a:xfrm>
              <a:off x="3022" y="1440"/>
              <a:ext cx="1016" cy="1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局部数据仓库</a:t>
              </a:r>
            </a:p>
          </p:txBody>
        </p:sp>
        <p:sp>
          <p:nvSpPr>
            <p:cNvPr id="7176" name="Text Box 1031"/>
            <p:cNvSpPr txBox="1">
              <a:spLocks noChangeArrowheads="1"/>
            </p:cNvSpPr>
            <p:nvPr/>
          </p:nvSpPr>
          <p:spPr bwMode="auto">
            <a:xfrm>
              <a:off x="4222" y="1440"/>
              <a:ext cx="1062" cy="1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个人数据仓库</a:t>
              </a:r>
            </a:p>
          </p:txBody>
        </p:sp>
        <p:sp>
          <p:nvSpPr>
            <p:cNvPr id="7177" name="Line 1032"/>
            <p:cNvSpPr>
              <a:spLocks noChangeShapeType="1"/>
            </p:cNvSpPr>
            <p:nvPr/>
          </p:nvSpPr>
          <p:spPr bwMode="auto">
            <a:xfrm>
              <a:off x="1407" y="1536"/>
              <a:ext cx="277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78" name="Line 1036"/>
            <p:cNvSpPr>
              <a:spLocks noChangeShapeType="1"/>
            </p:cNvSpPr>
            <p:nvPr/>
          </p:nvSpPr>
          <p:spPr bwMode="auto">
            <a:xfrm>
              <a:off x="2748" y="1525"/>
              <a:ext cx="26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79" name="Line 1037"/>
            <p:cNvSpPr>
              <a:spLocks noChangeShapeType="1"/>
            </p:cNvSpPr>
            <p:nvPr/>
          </p:nvSpPr>
          <p:spPr bwMode="auto">
            <a:xfrm>
              <a:off x="4037" y="1525"/>
              <a:ext cx="175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4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026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7924800" cy="7953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 smtClean="0"/>
              <a:t>数据资源的体系化环境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11559" y="1700213"/>
            <a:ext cx="7902576" cy="4067472"/>
            <a:chOff x="611559" y="1700213"/>
            <a:chExt cx="7902576" cy="4067472"/>
          </a:xfrm>
        </p:grpSpPr>
        <p:sp>
          <p:nvSpPr>
            <p:cNvPr id="8195" name="Rectangle 1028"/>
            <p:cNvSpPr>
              <a:spLocks noChangeArrowheads="1"/>
            </p:cNvSpPr>
            <p:nvPr/>
          </p:nvSpPr>
          <p:spPr bwMode="auto">
            <a:xfrm>
              <a:off x="736972" y="1700213"/>
              <a:ext cx="1662113" cy="40005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采购子系统</a:t>
              </a:r>
            </a:p>
          </p:txBody>
        </p:sp>
        <p:sp>
          <p:nvSpPr>
            <p:cNvPr id="8196" name="Text Box 1029"/>
            <p:cNvSpPr txBox="1">
              <a:spLocks noChangeArrowheads="1"/>
            </p:cNvSpPr>
            <p:nvPr/>
          </p:nvSpPr>
          <p:spPr bwMode="auto">
            <a:xfrm>
              <a:off x="2608635" y="1714500"/>
              <a:ext cx="1736725" cy="40005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销售子系统</a:t>
              </a:r>
            </a:p>
          </p:txBody>
        </p:sp>
        <p:sp>
          <p:nvSpPr>
            <p:cNvPr id="8197" name="Text Box 1030"/>
            <p:cNvSpPr txBox="1">
              <a:spLocks noChangeArrowheads="1"/>
            </p:cNvSpPr>
            <p:nvPr/>
          </p:nvSpPr>
          <p:spPr bwMode="auto">
            <a:xfrm>
              <a:off x="4624760" y="1722438"/>
              <a:ext cx="1663700" cy="40005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财务子系统</a:t>
              </a:r>
            </a:p>
          </p:txBody>
        </p:sp>
        <p:sp>
          <p:nvSpPr>
            <p:cNvPr id="8198" name="Text Box 1031"/>
            <p:cNvSpPr txBox="1">
              <a:spLocks noChangeArrowheads="1"/>
            </p:cNvSpPr>
            <p:nvPr/>
          </p:nvSpPr>
          <p:spPr bwMode="auto">
            <a:xfrm>
              <a:off x="6555160" y="1714500"/>
              <a:ext cx="1958975" cy="40005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库存子系统</a:t>
              </a:r>
            </a:p>
          </p:txBody>
        </p:sp>
        <p:sp>
          <p:nvSpPr>
            <p:cNvPr id="8199" name="AutoShape 1032"/>
            <p:cNvSpPr>
              <a:spLocks noChangeArrowheads="1"/>
            </p:cNvSpPr>
            <p:nvPr/>
          </p:nvSpPr>
          <p:spPr bwMode="auto">
            <a:xfrm>
              <a:off x="1678360" y="2813119"/>
              <a:ext cx="720725" cy="469761"/>
            </a:xfrm>
            <a:prstGeom prst="can">
              <a:avLst>
                <a:gd name="adj" fmla="val 25000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0" name="AutoShape 1033"/>
            <p:cNvSpPr>
              <a:spLocks noChangeArrowheads="1"/>
            </p:cNvSpPr>
            <p:nvPr/>
          </p:nvSpPr>
          <p:spPr bwMode="auto">
            <a:xfrm>
              <a:off x="6859960" y="2736919"/>
              <a:ext cx="952400" cy="469761"/>
            </a:xfrm>
            <a:prstGeom prst="can">
              <a:avLst>
                <a:gd name="adj" fmla="val 25000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1" name="AutoShape 1034"/>
            <p:cNvSpPr>
              <a:spLocks noChangeArrowheads="1"/>
            </p:cNvSpPr>
            <p:nvPr/>
          </p:nvSpPr>
          <p:spPr bwMode="auto">
            <a:xfrm>
              <a:off x="4954960" y="2736919"/>
              <a:ext cx="904875" cy="469761"/>
            </a:xfrm>
            <a:prstGeom prst="can">
              <a:avLst>
                <a:gd name="adj" fmla="val 25000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2" name="AutoShape 1035"/>
            <p:cNvSpPr>
              <a:spLocks noChangeArrowheads="1"/>
            </p:cNvSpPr>
            <p:nvPr/>
          </p:nvSpPr>
          <p:spPr bwMode="auto">
            <a:xfrm>
              <a:off x="3126160" y="2813119"/>
              <a:ext cx="838200" cy="469761"/>
            </a:xfrm>
            <a:prstGeom prst="can">
              <a:avLst>
                <a:gd name="adj" fmla="val 25000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3" name="Oval 1036"/>
            <p:cNvSpPr>
              <a:spLocks noChangeArrowheads="1"/>
            </p:cNvSpPr>
            <p:nvPr/>
          </p:nvSpPr>
          <p:spPr bwMode="auto">
            <a:xfrm>
              <a:off x="3049960" y="3942607"/>
              <a:ext cx="2809875" cy="649188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抽取与集成</a:t>
              </a:r>
            </a:p>
          </p:txBody>
        </p:sp>
        <p:sp>
          <p:nvSpPr>
            <p:cNvPr id="8204" name="AutoShape 1037"/>
            <p:cNvSpPr>
              <a:spLocks noChangeArrowheads="1"/>
            </p:cNvSpPr>
            <p:nvPr/>
          </p:nvSpPr>
          <p:spPr bwMode="auto">
            <a:xfrm>
              <a:off x="3278560" y="5033665"/>
              <a:ext cx="2362200" cy="734020"/>
            </a:xfrm>
            <a:prstGeom prst="can">
              <a:avLst>
                <a:gd name="adj" fmla="val 25000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全局数据仓库</a:t>
              </a:r>
            </a:p>
          </p:txBody>
        </p:sp>
        <p:sp>
          <p:nvSpPr>
            <p:cNvPr id="8205" name="Line 1038"/>
            <p:cNvSpPr>
              <a:spLocks noChangeShapeType="1"/>
            </p:cNvSpPr>
            <p:nvPr/>
          </p:nvSpPr>
          <p:spPr bwMode="auto">
            <a:xfrm>
              <a:off x="1830760" y="2095500"/>
              <a:ext cx="228600" cy="6096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6" name="Line 1039"/>
            <p:cNvSpPr>
              <a:spLocks noChangeShapeType="1"/>
            </p:cNvSpPr>
            <p:nvPr/>
          </p:nvSpPr>
          <p:spPr bwMode="auto">
            <a:xfrm>
              <a:off x="3507160" y="2095500"/>
              <a:ext cx="0" cy="6096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7" name="Line 1040"/>
            <p:cNvSpPr>
              <a:spLocks noChangeShapeType="1"/>
            </p:cNvSpPr>
            <p:nvPr/>
          </p:nvSpPr>
          <p:spPr bwMode="auto">
            <a:xfrm>
              <a:off x="5335960" y="2095500"/>
              <a:ext cx="0" cy="5334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8" name="Line 1041"/>
            <p:cNvSpPr>
              <a:spLocks noChangeShapeType="1"/>
            </p:cNvSpPr>
            <p:nvPr/>
          </p:nvSpPr>
          <p:spPr bwMode="auto">
            <a:xfrm>
              <a:off x="7240960" y="2171700"/>
              <a:ext cx="0" cy="5334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9" name="Text Box 1042"/>
            <p:cNvSpPr txBox="1">
              <a:spLocks noChangeArrowheads="1"/>
            </p:cNvSpPr>
            <p:nvPr/>
          </p:nvSpPr>
          <p:spPr bwMode="auto">
            <a:xfrm>
              <a:off x="611559" y="3255367"/>
              <a:ext cx="178752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数据集市</a:t>
              </a:r>
              <a:endParaRPr kumimoji="1"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0" name="Line 1043"/>
            <p:cNvSpPr>
              <a:spLocks noChangeShapeType="1"/>
            </p:cNvSpPr>
            <p:nvPr/>
          </p:nvSpPr>
          <p:spPr bwMode="auto">
            <a:xfrm>
              <a:off x="2135560" y="3390900"/>
              <a:ext cx="1371600" cy="685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1" name="Line 1044"/>
            <p:cNvSpPr>
              <a:spLocks noChangeShapeType="1"/>
            </p:cNvSpPr>
            <p:nvPr/>
          </p:nvSpPr>
          <p:spPr bwMode="auto">
            <a:xfrm>
              <a:off x="3659560" y="3390900"/>
              <a:ext cx="304800" cy="4572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2" name="Line 1045"/>
            <p:cNvSpPr>
              <a:spLocks noChangeShapeType="1"/>
            </p:cNvSpPr>
            <p:nvPr/>
          </p:nvSpPr>
          <p:spPr bwMode="auto">
            <a:xfrm flipH="1">
              <a:off x="4878760" y="3314700"/>
              <a:ext cx="381000" cy="4572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3" name="Line 1046"/>
            <p:cNvSpPr>
              <a:spLocks noChangeShapeType="1"/>
            </p:cNvSpPr>
            <p:nvPr/>
          </p:nvSpPr>
          <p:spPr bwMode="auto">
            <a:xfrm flipH="1">
              <a:off x="5412160" y="3314700"/>
              <a:ext cx="1600200" cy="6096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4" name="Line 1047"/>
            <p:cNvSpPr>
              <a:spLocks noChangeShapeType="1"/>
            </p:cNvSpPr>
            <p:nvPr/>
          </p:nvSpPr>
          <p:spPr bwMode="auto">
            <a:xfrm>
              <a:off x="4345360" y="4610100"/>
              <a:ext cx="0" cy="4572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30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16632"/>
            <a:ext cx="8435975" cy="1152128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 smtClean="0">
                <a:solidFill>
                  <a:srgbClr val="2525D1"/>
                </a:solidFill>
              </a:rPr>
              <a:t>五</a:t>
            </a:r>
            <a:r>
              <a:rPr lang="zh-CN" altLang="zh-CN" sz="3200" dirty="0" smtClean="0">
                <a:solidFill>
                  <a:srgbClr val="2525D1"/>
                </a:solidFill>
              </a:rPr>
              <a:t>、 </a:t>
            </a:r>
            <a:r>
              <a:rPr lang="zh-CN" altLang="zh-CN" sz="3200" dirty="0">
                <a:solidFill>
                  <a:srgbClr val="2525D1"/>
                </a:solidFill>
              </a:rPr>
              <a:t>数据仓库系统的</a:t>
            </a:r>
            <a:r>
              <a:rPr lang="zh-CN" altLang="zh-CN" sz="3200" dirty="0" smtClean="0">
                <a:solidFill>
                  <a:srgbClr val="2525D1"/>
                </a:solidFill>
              </a:rPr>
              <a:t>体系结构</a:t>
            </a:r>
            <a:endParaRPr lang="en-US" altLang="zh-CN" sz="3200" dirty="0">
              <a:solidFill>
                <a:srgbClr val="2525D1"/>
              </a:solidFill>
            </a:endParaRPr>
          </a:p>
        </p:txBody>
      </p:sp>
      <p:graphicFrame>
        <p:nvGraphicFramePr>
          <p:cNvPr id="865285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74065256"/>
              </p:ext>
            </p:extLst>
          </p:nvPr>
        </p:nvGraphicFramePr>
        <p:xfrm>
          <a:off x="395536" y="1340768"/>
          <a:ext cx="8208912" cy="5256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9" name="Image" r:id="rId3" imgW="10158730" imgH="5968254" progId="Photoshop.Image.7">
                  <p:embed/>
                </p:oleObj>
              </mc:Choice>
              <mc:Fallback>
                <p:oleObj name="Image" r:id="rId3" imgW="10158730" imgH="5968254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340768"/>
                        <a:ext cx="8208912" cy="5256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5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404664"/>
            <a:ext cx="8180233" cy="59766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数据仓库的后台工具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包括</a:t>
            </a:r>
            <a:r>
              <a:rPr lang="zh-CN" altLang="en-US" dirty="0">
                <a:solidFill>
                  <a:schemeClr val="tx1"/>
                </a:solidFill>
              </a:rPr>
              <a:t>数据抽取、清洗、转换、装载和维护</a:t>
            </a:r>
            <a:r>
              <a:rPr lang="en-US" altLang="zh-CN" dirty="0">
                <a:solidFill>
                  <a:schemeClr val="tx1"/>
                </a:solidFill>
              </a:rPr>
              <a:t>(Maintain)</a:t>
            </a:r>
            <a:r>
              <a:rPr lang="zh-CN" altLang="en-US" dirty="0">
                <a:solidFill>
                  <a:schemeClr val="tx1"/>
                </a:solidFill>
              </a:rPr>
              <a:t>工具。</a:t>
            </a:r>
          </a:p>
          <a:p>
            <a:pPr>
              <a:lnSpc>
                <a:spcPct val="150000"/>
              </a:lnSpc>
            </a:pPr>
            <a:r>
              <a:rPr lang="zh-CN" altLang="en-US" sz="2200" dirty="0"/>
              <a:t>数据仓库服务器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相当于数据库系统中的</a:t>
            </a:r>
            <a:r>
              <a:rPr lang="en-US" altLang="zh-CN" dirty="0" smtClean="0"/>
              <a:t>DBMS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负责</a:t>
            </a:r>
            <a:r>
              <a:rPr lang="zh-CN" altLang="en-US" dirty="0"/>
              <a:t>管理数据仓库中数据的存储管理和数据</a:t>
            </a:r>
            <a:r>
              <a:rPr lang="zh-CN" altLang="en-US" dirty="0" smtClean="0"/>
              <a:t>存取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为</a:t>
            </a:r>
            <a:r>
              <a:rPr lang="en-US" altLang="zh-CN" dirty="0" smtClean="0"/>
              <a:t>OLAP</a:t>
            </a:r>
            <a:r>
              <a:rPr lang="zh-CN" altLang="en-US" dirty="0"/>
              <a:t>服务器和前台工具提供存取</a:t>
            </a:r>
            <a:r>
              <a:rPr lang="zh-CN" altLang="en-US" dirty="0" smtClean="0"/>
              <a:t>接口（如</a:t>
            </a:r>
            <a:r>
              <a:rPr lang="en-US" altLang="zh-CN" dirty="0"/>
              <a:t>SQL</a:t>
            </a:r>
            <a:r>
              <a:rPr lang="zh-CN" altLang="en-US" dirty="0"/>
              <a:t>查询</a:t>
            </a:r>
            <a:r>
              <a:rPr lang="zh-CN" altLang="en-US" dirty="0" smtClean="0"/>
              <a:t>接口）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2200" dirty="0"/>
              <a:t>OLAP</a:t>
            </a:r>
            <a:r>
              <a:rPr lang="zh-CN" altLang="en-US" sz="2200" dirty="0"/>
              <a:t>服务器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透明地为前台工具和用户提供多维数据视图</a:t>
            </a:r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前台</a:t>
            </a:r>
            <a:r>
              <a:rPr lang="zh-CN" altLang="en-US" sz="2200" dirty="0"/>
              <a:t>工具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查询</a:t>
            </a:r>
            <a:r>
              <a:rPr lang="zh-CN" altLang="en-US" dirty="0"/>
              <a:t>报表工具、多维分析工具、数据挖掘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分析</a:t>
            </a:r>
            <a:r>
              <a:rPr lang="zh-CN" altLang="en-US" dirty="0"/>
              <a:t>结果可视化</a:t>
            </a:r>
            <a:r>
              <a:rPr lang="zh-CN" altLang="en-US" dirty="0" smtClean="0"/>
              <a:t>工具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00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7924800" cy="7191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 smtClean="0"/>
              <a:t>11.3.2  </a:t>
            </a:r>
            <a:r>
              <a:rPr lang="zh-CN" altLang="en-US" sz="3600" dirty="0" smtClean="0"/>
              <a:t>数据仓库设计</a:t>
            </a:r>
          </a:p>
        </p:txBody>
      </p:sp>
      <p:sp>
        <p:nvSpPr>
          <p:cNvPr id="1024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9750" y="1484313"/>
            <a:ext cx="8353425" cy="5040312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1" lang="zh-CN" altLang="en-US" sz="2800" b="1" dirty="0" smtClean="0">
                <a:solidFill>
                  <a:srgbClr val="2525D1"/>
                </a:solidFill>
              </a:rPr>
              <a:t>一、需求分析与数据建模概述</a:t>
            </a:r>
          </a:p>
          <a:p>
            <a:pPr marL="533400" indent="-5334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zh-CN" b="1" dirty="0" smtClean="0"/>
              <a:t>1. </a:t>
            </a:r>
            <a:r>
              <a:rPr kumimoji="1" lang="zh-CN" altLang="en-US" b="1" dirty="0" smtClean="0"/>
              <a:t>确定系统边界</a:t>
            </a:r>
          </a:p>
          <a:p>
            <a:pPr marL="533400" indent="-5334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zh-CN" b="1" dirty="0" smtClean="0"/>
              <a:t>2. </a:t>
            </a:r>
            <a:r>
              <a:rPr kumimoji="1" lang="zh-CN" altLang="en-US" b="1" dirty="0" smtClean="0"/>
              <a:t>需求调查与分析</a:t>
            </a:r>
            <a:endParaRPr kumimoji="1" lang="en-US" altLang="zh-CN" b="1" dirty="0" smtClean="0"/>
          </a:p>
          <a:p>
            <a:pPr marL="722313" lvl="1" indent="-368300" eaLnBrk="1" hangingPunct="1">
              <a:lnSpc>
                <a:spcPct val="150000"/>
              </a:lnSpc>
            </a:pPr>
            <a:r>
              <a:rPr lang="zh-CN" altLang="en-US" sz="2400" b="1" dirty="0" smtClean="0"/>
              <a:t>要做的决策类型有哪些？</a:t>
            </a:r>
          </a:p>
          <a:p>
            <a:pPr marL="722313" lvl="1" indent="-368300" eaLnBrk="1" hangingPunct="1">
              <a:lnSpc>
                <a:spcPct val="150000"/>
              </a:lnSpc>
            </a:pPr>
            <a:r>
              <a:rPr lang="zh-CN" altLang="en-US" sz="2400" b="1" dirty="0" smtClean="0"/>
              <a:t>决策者感兴趣的是什么问题？</a:t>
            </a:r>
          </a:p>
          <a:p>
            <a:pPr marL="722313" lvl="1" indent="-368300" eaLnBrk="1" hangingPunct="1">
              <a:lnSpc>
                <a:spcPct val="150000"/>
              </a:lnSpc>
            </a:pPr>
            <a:r>
              <a:rPr lang="zh-CN" altLang="en-US" sz="2400" b="1" dirty="0" smtClean="0"/>
              <a:t>这些问题需要什么样的信息？</a:t>
            </a:r>
          </a:p>
          <a:p>
            <a:pPr marL="722313" lvl="1" indent="-368300" eaLnBrk="1" hangingPunct="1">
              <a:lnSpc>
                <a:spcPct val="150000"/>
              </a:lnSpc>
            </a:pPr>
            <a:r>
              <a:rPr lang="zh-CN" altLang="en-US" sz="2400" b="1" dirty="0" smtClean="0"/>
              <a:t>要得到这些信息需要哪些数据源？</a:t>
            </a:r>
          </a:p>
        </p:txBody>
      </p:sp>
    </p:spTree>
    <p:extLst>
      <p:ext uri="{BB962C8B-B14F-4D97-AF65-F5344CB8AC3E}">
        <p14:creationId xmlns:p14="http://schemas.microsoft.com/office/powerpoint/2010/main" val="52154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476250"/>
            <a:ext cx="7772400" cy="59055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/>
              <a:t>3. </a:t>
            </a:r>
            <a:r>
              <a:rPr lang="zh-CN" altLang="en-US" b="1" dirty="0" smtClean="0"/>
              <a:t>确定分析主题：明确数据仓库的分析对象，然后对每个主题的内容进行详细描述，包括：</a:t>
            </a:r>
          </a:p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tx1"/>
                </a:solidFill>
              </a:rPr>
              <a:t>确定主题及其属性信息</a:t>
            </a:r>
          </a:p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tx1"/>
                </a:solidFill>
              </a:rPr>
              <a:t>描述每个属性的取值情况</a:t>
            </a:r>
          </a:p>
          <a:p>
            <a:pPr lvl="1"/>
            <a:r>
              <a:rPr lang="zh-CN" altLang="en-US" sz="2400" b="1" dirty="0" smtClean="0"/>
              <a:t>固定不变的</a:t>
            </a:r>
          </a:p>
          <a:p>
            <a:pPr lvl="1"/>
            <a:r>
              <a:rPr lang="zh-CN" altLang="en-US" sz="2400" b="1" dirty="0" smtClean="0"/>
              <a:t>半固定的</a:t>
            </a:r>
          </a:p>
          <a:p>
            <a:pPr lvl="1"/>
            <a:r>
              <a:rPr lang="zh-CN" altLang="en-US" sz="2400" b="1" dirty="0" smtClean="0"/>
              <a:t>经常变化的</a:t>
            </a:r>
          </a:p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tx1"/>
                </a:solidFill>
              </a:rPr>
              <a:t>确定主题的码</a:t>
            </a:r>
          </a:p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chemeClr val="tx1"/>
                </a:solidFill>
              </a:rPr>
              <a:t>主题间的关系：主题间联系及其属性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/>
              <a:t>4. </a:t>
            </a:r>
            <a:r>
              <a:rPr lang="zh-CN" altLang="en-US" b="1" dirty="0" smtClean="0"/>
              <a:t>数据建模</a:t>
            </a:r>
          </a:p>
        </p:txBody>
      </p:sp>
    </p:spTree>
    <p:extLst>
      <p:ext uri="{BB962C8B-B14F-4D97-AF65-F5344CB8AC3E}">
        <p14:creationId xmlns:p14="http://schemas.microsoft.com/office/powerpoint/2010/main" val="99449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924800" cy="5048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2525D1"/>
                </a:solidFill>
              </a:rPr>
              <a:t>二、多维数据建模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08050"/>
            <a:ext cx="8291512" cy="5761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dirty="0" smtClean="0">
                <a:solidFill>
                  <a:schemeClr val="tx1"/>
                </a:solidFill>
              </a:rPr>
              <a:t>维度模型：以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E-R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模型为基础，通过引入一些重要约束，来直观、准确的表达数据的特征 。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、星型模式：包含两种类型的表</a:t>
            </a:r>
          </a:p>
          <a:p>
            <a:pPr marL="421640" indent="-342900"/>
            <a:r>
              <a:rPr lang="zh-CN" altLang="en-US" sz="2000" b="1" dirty="0" smtClean="0">
                <a:solidFill>
                  <a:srgbClr val="FF0000"/>
                </a:solidFill>
              </a:rPr>
              <a:t>事实表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787400" lvl="1" indent="-342900"/>
            <a:r>
              <a:rPr lang="zh-CN" altLang="en-US" sz="2000" b="1" dirty="0" smtClean="0"/>
              <a:t>描述实际发生的定量业务数据，如：销售量、订单等。</a:t>
            </a:r>
            <a:endParaRPr lang="en-US" altLang="zh-CN" sz="2000" b="1" dirty="0" smtClean="0"/>
          </a:p>
          <a:p>
            <a:pPr marL="787400" lvl="1" indent="-342900"/>
            <a:r>
              <a:rPr lang="zh-CN" altLang="en-US" sz="2000" b="1" dirty="0" smtClean="0"/>
              <a:t>包含：组合关键字和事实数据。 </a:t>
            </a:r>
          </a:p>
          <a:p>
            <a:pPr marL="421640" indent="-342900"/>
            <a:r>
              <a:rPr lang="zh-CN" altLang="en-US" sz="2000" b="1" dirty="0" smtClean="0">
                <a:solidFill>
                  <a:srgbClr val="FF0000"/>
                </a:solidFill>
              </a:rPr>
              <a:t>维表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787400" lvl="1" indent="-342900"/>
            <a:r>
              <a:rPr lang="zh-CN" altLang="en-US" sz="2000" b="1" dirty="0" smtClean="0"/>
              <a:t>维度：人们总是从不同角度来观察事实，每个观察角度被称为一个维度，维表就是对维度的描述</a:t>
            </a:r>
            <a:endParaRPr lang="en-US" altLang="zh-CN" sz="2000" b="1" dirty="0" smtClean="0"/>
          </a:p>
          <a:p>
            <a:pPr marL="787400" lvl="1" indent="-342900"/>
            <a:r>
              <a:rPr lang="zh-CN" altLang="en-US" sz="2000" b="1" dirty="0" smtClean="0"/>
              <a:t>包含：简单的主关键字和若干非主属性</a:t>
            </a:r>
          </a:p>
          <a:p>
            <a:pPr marL="421640" indent="-342900"/>
            <a:r>
              <a:rPr lang="zh-CN" altLang="en-US" sz="2000" b="1" dirty="0" smtClean="0">
                <a:solidFill>
                  <a:srgbClr val="FF0000"/>
                </a:solidFill>
              </a:rPr>
              <a:t>事实表和为表的关系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787400" lvl="1" indent="-342900"/>
            <a:r>
              <a:rPr lang="zh-CN" altLang="en-US" sz="2000" b="1" dirty="0"/>
              <a:t>一对多的关系：一个事实表周围环绕多个维表，形成星型结构，故称为星型模式</a:t>
            </a:r>
            <a:endParaRPr lang="en-US" altLang="zh-CN" sz="2000" b="1" dirty="0"/>
          </a:p>
          <a:p>
            <a:pPr marL="787400" lvl="1" indent="-342900"/>
            <a:r>
              <a:rPr lang="zh-CN" altLang="en-US" sz="2000" b="1" dirty="0"/>
              <a:t>代表人们从多个维度观察同一事实数据，</a:t>
            </a:r>
          </a:p>
        </p:txBody>
      </p:sp>
    </p:spTree>
    <p:extLst>
      <p:ext uri="{BB962C8B-B14F-4D97-AF65-F5344CB8AC3E}">
        <p14:creationId xmlns:p14="http://schemas.microsoft.com/office/powerpoint/2010/main" val="2699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Grp="1" noChangeArrowheads="1"/>
          </p:cNvSpPr>
          <p:nvPr>
            <p:ph type="title"/>
          </p:nvPr>
        </p:nvSpPr>
        <p:spPr>
          <a:xfrm>
            <a:off x="319608" y="260648"/>
            <a:ext cx="7924800" cy="100672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600" dirty="0" smtClean="0"/>
              <a:t>11.3.1 </a:t>
            </a:r>
            <a:r>
              <a:rPr lang="zh-CN" altLang="en-US" sz="3600" dirty="0" smtClean="0"/>
              <a:t>数据仓库概述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40768"/>
            <a:ext cx="8208912" cy="5112569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3000" b="1" dirty="0" smtClean="0">
                <a:solidFill>
                  <a:srgbClr val="2525D1"/>
                </a:solidFill>
              </a:rPr>
              <a:t>一、数据仓库的产生背景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b="1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联机</a:t>
            </a:r>
            <a:r>
              <a:rPr lang="zh-CN" altLang="en-US" dirty="0" smtClean="0"/>
              <a:t>事务处理（</a:t>
            </a:r>
            <a:r>
              <a:rPr lang="en-US" altLang="zh-CN" b="1" dirty="0" smtClean="0"/>
              <a:t>Online transaction Processing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OLTP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数据库联机日常</a:t>
            </a:r>
            <a:r>
              <a:rPr lang="zh-CN" altLang="en-US" b="0" dirty="0">
                <a:solidFill>
                  <a:schemeClr val="tx1"/>
                </a:solidFill>
              </a:rPr>
              <a:t>操作，通常</a:t>
            </a:r>
            <a:r>
              <a:rPr lang="zh-CN" altLang="en-US" b="0" dirty="0" smtClean="0">
                <a:solidFill>
                  <a:schemeClr val="tx1"/>
                </a:solidFill>
              </a:rPr>
              <a:t>是一</a:t>
            </a:r>
            <a:r>
              <a:rPr lang="zh-CN" altLang="en-US" b="0" dirty="0">
                <a:solidFill>
                  <a:schemeClr val="tx1"/>
                </a:solidFill>
              </a:rPr>
              <a:t>个或一组记录的查询和修改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chemeClr val="tx1"/>
                </a:solidFill>
              </a:rPr>
              <a:t>要求</a:t>
            </a:r>
            <a:r>
              <a:rPr lang="zh-CN" altLang="en-US" b="0" dirty="0" smtClean="0">
                <a:solidFill>
                  <a:schemeClr val="tx1"/>
                </a:solidFill>
              </a:rPr>
              <a:t>快速</a:t>
            </a:r>
            <a:r>
              <a:rPr lang="zh-CN" altLang="en-US" b="0" dirty="0">
                <a:solidFill>
                  <a:schemeClr val="tx1"/>
                </a:solidFill>
              </a:rPr>
              <a:t>响应用户</a:t>
            </a:r>
            <a:r>
              <a:rPr lang="zh-CN" altLang="en-US" b="0" dirty="0" smtClean="0">
                <a:solidFill>
                  <a:schemeClr val="tx1"/>
                </a:solidFill>
              </a:rPr>
              <a:t>请求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对数据安全</a:t>
            </a:r>
            <a:r>
              <a:rPr lang="zh-CN" altLang="en-US" b="0" dirty="0">
                <a:solidFill>
                  <a:schemeClr val="tx1"/>
                </a:solidFill>
              </a:rPr>
              <a:t>性、</a:t>
            </a:r>
            <a:r>
              <a:rPr lang="zh-CN" altLang="en-US" b="0" dirty="0" smtClean="0">
                <a:solidFill>
                  <a:schemeClr val="tx1"/>
                </a:solidFill>
              </a:rPr>
              <a:t>完整性、事务</a:t>
            </a:r>
            <a:r>
              <a:rPr lang="zh-CN" altLang="en-US" b="0" dirty="0">
                <a:solidFill>
                  <a:schemeClr val="tx1"/>
                </a:solidFill>
              </a:rPr>
              <a:t>吞吐量要求很高</a:t>
            </a:r>
            <a:r>
              <a:rPr lang="zh-CN" altLang="en-US" b="0" dirty="0" smtClean="0">
                <a:solidFill>
                  <a:schemeClr val="tx1"/>
                </a:solidFill>
              </a:rPr>
              <a:t>。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、联机分析处理（</a:t>
            </a:r>
            <a:r>
              <a:rPr lang="en-US" altLang="zh-CN" dirty="0"/>
              <a:t>Online Analytical Processing</a:t>
            </a:r>
            <a:r>
              <a:rPr lang="zh-CN" altLang="en-US" dirty="0"/>
              <a:t>，</a:t>
            </a:r>
            <a:r>
              <a:rPr lang="en-US" altLang="zh-CN" dirty="0"/>
              <a:t>OLAP</a:t>
            </a:r>
            <a:r>
              <a:rPr lang="zh-CN" altLang="en-US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对</a:t>
            </a:r>
            <a:r>
              <a:rPr lang="zh-CN" altLang="en-US" b="0" dirty="0">
                <a:solidFill>
                  <a:schemeClr val="tx1"/>
                </a:solidFill>
              </a:rPr>
              <a:t>数据的查询和分析操作</a:t>
            </a:r>
            <a:r>
              <a:rPr lang="zh-CN" altLang="en-US" b="0" dirty="0" smtClean="0">
                <a:solidFill>
                  <a:schemeClr val="tx1"/>
                </a:solidFill>
              </a:rPr>
              <a:t>，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通常是访问历史数据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要</a:t>
            </a:r>
            <a:r>
              <a:rPr lang="zh-CN" altLang="en-US" b="0" dirty="0">
                <a:solidFill>
                  <a:schemeClr val="tx1"/>
                </a:solidFill>
              </a:rPr>
              <a:t>访问的数据量非常</a:t>
            </a:r>
            <a:r>
              <a:rPr lang="zh-CN" altLang="en-US" b="0" dirty="0" smtClean="0">
                <a:solidFill>
                  <a:schemeClr val="tx1"/>
                </a:solidFill>
              </a:rPr>
              <a:t>大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查询</a:t>
            </a:r>
            <a:r>
              <a:rPr lang="zh-CN" altLang="en-US" b="0" dirty="0">
                <a:solidFill>
                  <a:schemeClr val="tx1"/>
                </a:solidFill>
              </a:rPr>
              <a:t>和分析的操作十分复杂</a:t>
            </a:r>
            <a:r>
              <a:rPr lang="zh-CN" altLang="en-US" b="0" dirty="0" smtClean="0">
                <a:solidFill>
                  <a:schemeClr val="tx1"/>
                </a:solidFill>
              </a:rPr>
              <a:t>。</a:t>
            </a:r>
            <a:endParaRPr lang="zh-CN" altLang="en-US" sz="22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6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260350"/>
            <a:ext cx="5472286" cy="647700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2525D1"/>
                </a:solidFill>
              </a:rPr>
              <a:t>星型模式的组成：事实表与维表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250825" y="1099021"/>
            <a:ext cx="8496300" cy="4994275"/>
            <a:chOff x="295" y="799"/>
            <a:chExt cx="5079" cy="3146"/>
          </a:xfrm>
        </p:grpSpPr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2200" y="1026"/>
              <a:ext cx="1088" cy="1831"/>
              <a:chOff x="2200" y="1026"/>
              <a:chExt cx="1088" cy="1831"/>
            </a:xfrm>
          </p:grpSpPr>
          <p:sp>
            <p:nvSpPr>
              <p:cNvPr id="13349" name="Text Box 5"/>
              <p:cNvSpPr txBox="1">
                <a:spLocks noChangeArrowheads="1"/>
              </p:cNvSpPr>
              <p:nvPr/>
            </p:nvSpPr>
            <p:spPr bwMode="auto">
              <a:xfrm>
                <a:off x="2336" y="1026"/>
                <a:ext cx="7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事实表</a:t>
                </a:r>
              </a:p>
            </p:txBody>
          </p:sp>
          <p:sp>
            <p:nvSpPr>
              <p:cNvPr id="13350" name="Text Box 6"/>
              <p:cNvSpPr txBox="1">
                <a:spLocks noChangeArrowheads="1"/>
              </p:cNvSpPr>
              <p:nvPr/>
            </p:nvSpPr>
            <p:spPr bwMode="auto">
              <a:xfrm>
                <a:off x="2200" y="1344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Key1(PK)(FK)</a:t>
                </a:r>
              </a:p>
            </p:txBody>
          </p:sp>
          <p:sp>
            <p:nvSpPr>
              <p:cNvPr id="13351" name="Text Box 7"/>
              <p:cNvSpPr txBox="1">
                <a:spLocks noChangeArrowheads="1"/>
              </p:cNvSpPr>
              <p:nvPr/>
            </p:nvSpPr>
            <p:spPr bwMode="auto">
              <a:xfrm>
                <a:off x="2200" y="1525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Key2(PK)(FK)</a:t>
                </a:r>
              </a:p>
            </p:txBody>
          </p:sp>
          <p:sp>
            <p:nvSpPr>
              <p:cNvPr id="13352" name="Text Box 8"/>
              <p:cNvSpPr txBox="1">
                <a:spLocks noChangeArrowheads="1"/>
              </p:cNvSpPr>
              <p:nvPr/>
            </p:nvSpPr>
            <p:spPr bwMode="auto">
              <a:xfrm>
                <a:off x="2200" y="1706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Key3(PK)(FK)</a:t>
                </a:r>
              </a:p>
            </p:txBody>
          </p:sp>
          <p:sp>
            <p:nvSpPr>
              <p:cNvPr id="13353" name="Text Box 9"/>
              <p:cNvSpPr txBox="1">
                <a:spLocks noChangeArrowheads="1"/>
              </p:cNvSpPr>
              <p:nvPr/>
            </p:nvSpPr>
            <p:spPr bwMode="auto">
              <a:xfrm>
                <a:off x="2200" y="1888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Key4(PK)(FK)</a:t>
                </a:r>
              </a:p>
            </p:txBody>
          </p:sp>
          <p:sp>
            <p:nvSpPr>
              <p:cNvPr id="13354" name="Text Box 10"/>
              <p:cNvSpPr txBox="1">
                <a:spLocks noChangeArrowheads="1"/>
              </p:cNvSpPr>
              <p:nvPr/>
            </p:nvSpPr>
            <p:spPr bwMode="auto">
              <a:xfrm>
                <a:off x="2200" y="2115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数据列</a:t>
                </a:r>
              </a:p>
            </p:txBody>
          </p:sp>
          <p:sp>
            <p:nvSpPr>
              <p:cNvPr id="13355" name="Text Box 11"/>
              <p:cNvSpPr txBox="1">
                <a:spLocks noChangeArrowheads="1"/>
              </p:cNvSpPr>
              <p:nvPr/>
            </p:nvSpPr>
            <p:spPr bwMode="auto">
              <a:xfrm>
                <a:off x="2200" y="2478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</p:txBody>
          </p:sp>
          <p:sp>
            <p:nvSpPr>
              <p:cNvPr id="13356" name="Text Box 12"/>
              <p:cNvSpPr txBox="1">
                <a:spLocks noChangeArrowheads="1"/>
              </p:cNvSpPr>
              <p:nvPr/>
            </p:nvSpPr>
            <p:spPr bwMode="auto">
              <a:xfrm>
                <a:off x="2200" y="2296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数据列</a:t>
                </a:r>
              </a:p>
            </p:txBody>
          </p:sp>
          <p:sp>
            <p:nvSpPr>
              <p:cNvPr id="13357" name="Text Box 13"/>
              <p:cNvSpPr txBox="1">
                <a:spLocks noChangeArrowheads="1"/>
              </p:cNvSpPr>
              <p:nvPr/>
            </p:nvSpPr>
            <p:spPr bwMode="auto">
              <a:xfrm>
                <a:off x="2200" y="2659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数据列</a:t>
                </a:r>
              </a:p>
            </p:txBody>
          </p:sp>
        </p:grpSp>
        <p:grpSp>
          <p:nvGrpSpPr>
            <p:cNvPr id="13317" name="Group 14"/>
            <p:cNvGrpSpPr>
              <a:grpSpLocks/>
            </p:cNvGrpSpPr>
            <p:nvPr/>
          </p:nvGrpSpPr>
          <p:grpSpPr bwMode="auto">
            <a:xfrm>
              <a:off x="4286" y="2704"/>
              <a:ext cx="1088" cy="1241"/>
              <a:chOff x="204" y="799"/>
              <a:chExt cx="1088" cy="1241"/>
            </a:xfrm>
          </p:grpSpPr>
          <p:sp>
            <p:nvSpPr>
              <p:cNvPr id="13343" name="Text Box 15"/>
              <p:cNvSpPr txBox="1">
                <a:spLocks noChangeArrowheads="1"/>
              </p:cNvSpPr>
              <p:nvPr/>
            </p:nvSpPr>
            <p:spPr bwMode="auto">
              <a:xfrm>
                <a:off x="340" y="799"/>
                <a:ext cx="7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维表</a:t>
                </a:r>
              </a:p>
            </p:txBody>
          </p:sp>
          <p:sp>
            <p:nvSpPr>
              <p:cNvPr id="13344" name="Text Box 16"/>
              <p:cNvSpPr txBox="1">
                <a:spLocks noChangeArrowheads="1"/>
              </p:cNvSpPr>
              <p:nvPr/>
            </p:nvSpPr>
            <p:spPr bwMode="auto">
              <a:xfrm>
                <a:off x="204" y="1117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Key4(PK)</a:t>
                </a:r>
              </a:p>
            </p:txBody>
          </p:sp>
          <p:sp>
            <p:nvSpPr>
              <p:cNvPr id="13345" name="Text Box 17"/>
              <p:cNvSpPr txBox="1">
                <a:spLocks noChangeArrowheads="1"/>
              </p:cNvSpPr>
              <p:nvPr/>
            </p:nvSpPr>
            <p:spPr bwMode="auto">
              <a:xfrm>
                <a:off x="204" y="1298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  <p:sp>
            <p:nvSpPr>
              <p:cNvPr id="13346" name="Text Box 18"/>
              <p:cNvSpPr txBox="1">
                <a:spLocks noChangeArrowheads="1"/>
              </p:cNvSpPr>
              <p:nvPr/>
            </p:nvSpPr>
            <p:spPr bwMode="auto">
              <a:xfrm>
                <a:off x="204" y="1479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  <p:sp>
            <p:nvSpPr>
              <p:cNvPr id="13347" name="Text Box 19"/>
              <p:cNvSpPr txBox="1">
                <a:spLocks noChangeArrowheads="1"/>
              </p:cNvSpPr>
              <p:nvPr/>
            </p:nvSpPr>
            <p:spPr bwMode="auto">
              <a:xfrm>
                <a:off x="204" y="1661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</p:txBody>
          </p:sp>
          <p:sp>
            <p:nvSpPr>
              <p:cNvPr id="13348" name="Text Box 20"/>
              <p:cNvSpPr txBox="1">
                <a:spLocks noChangeArrowheads="1"/>
              </p:cNvSpPr>
              <p:nvPr/>
            </p:nvSpPr>
            <p:spPr bwMode="auto">
              <a:xfrm>
                <a:off x="204" y="1842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</p:grpSp>
        <p:grpSp>
          <p:nvGrpSpPr>
            <p:cNvPr id="13318" name="Group 21"/>
            <p:cNvGrpSpPr>
              <a:grpSpLocks/>
            </p:cNvGrpSpPr>
            <p:nvPr/>
          </p:nvGrpSpPr>
          <p:grpSpPr bwMode="auto">
            <a:xfrm>
              <a:off x="295" y="2614"/>
              <a:ext cx="1088" cy="1241"/>
              <a:chOff x="204" y="799"/>
              <a:chExt cx="1088" cy="1241"/>
            </a:xfrm>
          </p:grpSpPr>
          <p:sp>
            <p:nvSpPr>
              <p:cNvPr id="13337" name="Text Box 22"/>
              <p:cNvSpPr txBox="1">
                <a:spLocks noChangeArrowheads="1"/>
              </p:cNvSpPr>
              <p:nvPr/>
            </p:nvSpPr>
            <p:spPr bwMode="auto">
              <a:xfrm>
                <a:off x="340" y="799"/>
                <a:ext cx="7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维表</a:t>
                </a:r>
              </a:p>
            </p:txBody>
          </p:sp>
          <p:sp>
            <p:nvSpPr>
              <p:cNvPr id="13338" name="Text Box 23"/>
              <p:cNvSpPr txBox="1">
                <a:spLocks noChangeArrowheads="1"/>
              </p:cNvSpPr>
              <p:nvPr/>
            </p:nvSpPr>
            <p:spPr bwMode="auto">
              <a:xfrm>
                <a:off x="204" y="1117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Key2(PK)</a:t>
                </a:r>
              </a:p>
            </p:txBody>
          </p:sp>
          <p:sp>
            <p:nvSpPr>
              <p:cNvPr id="13339" name="Text Box 24"/>
              <p:cNvSpPr txBox="1">
                <a:spLocks noChangeArrowheads="1"/>
              </p:cNvSpPr>
              <p:nvPr/>
            </p:nvSpPr>
            <p:spPr bwMode="auto">
              <a:xfrm>
                <a:off x="204" y="1298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  <p:sp>
            <p:nvSpPr>
              <p:cNvPr id="13340" name="Text Box 25"/>
              <p:cNvSpPr txBox="1">
                <a:spLocks noChangeArrowheads="1"/>
              </p:cNvSpPr>
              <p:nvPr/>
            </p:nvSpPr>
            <p:spPr bwMode="auto">
              <a:xfrm>
                <a:off x="204" y="1479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  <p:sp>
            <p:nvSpPr>
              <p:cNvPr id="13341" name="Text Box 26"/>
              <p:cNvSpPr txBox="1">
                <a:spLocks noChangeArrowheads="1"/>
              </p:cNvSpPr>
              <p:nvPr/>
            </p:nvSpPr>
            <p:spPr bwMode="auto">
              <a:xfrm>
                <a:off x="204" y="1661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</p:txBody>
          </p:sp>
          <p:sp>
            <p:nvSpPr>
              <p:cNvPr id="13342" name="Text Box 27"/>
              <p:cNvSpPr txBox="1">
                <a:spLocks noChangeArrowheads="1"/>
              </p:cNvSpPr>
              <p:nvPr/>
            </p:nvSpPr>
            <p:spPr bwMode="auto">
              <a:xfrm>
                <a:off x="204" y="1842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</p:grpSp>
        <p:grpSp>
          <p:nvGrpSpPr>
            <p:cNvPr id="13319" name="Group 28"/>
            <p:cNvGrpSpPr>
              <a:grpSpLocks/>
            </p:cNvGrpSpPr>
            <p:nvPr/>
          </p:nvGrpSpPr>
          <p:grpSpPr bwMode="auto">
            <a:xfrm>
              <a:off x="4195" y="799"/>
              <a:ext cx="1088" cy="1241"/>
              <a:chOff x="204" y="799"/>
              <a:chExt cx="1088" cy="1241"/>
            </a:xfrm>
          </p:grpSpPr>
          <p:sp>
            <p:nvSpPr>
              <p:cNvPr id="13331" name="Text Box 29"/>
              <p:cNvSpPr txBox="1">
                <a:spLocks noChangeArrowheads="1"/>
              </p:cNvSpPr>
              <p:nvPr/>
            </p:nvSpPr>
            <p:spPr bwMode="auto">
              <a:xfrm>
                <a:off x="340" y="799"/>
                <a:ext cx="7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维表</a:t>
                </a:r>
              </a:p>
            </p:txBody>
          </p:sp>
          <p:sp>
            <p:nvSpPr>
              <p:cNvPr id="13332" name="Text Box 30"/>
              <p:cNvSpPr txBox="1">
                <a:spLocks noChangeArrowheads="1"/>
              </p:cNvSpPr>
              <p:nvPr/>
            </p:nvSpPr>
            <p:spPr bwMode="auto">
              <a:xfrm>
                <a:off x="204" y="1117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Key3(PK)</a:t>
                </a:r>
              </a:p>
            </p:txBody>
          </p:sp>
          <p:sp>
            <p:nvSpPr>
              <p:cNvPr id="13333" name="Text Box 31"/>
              <p:cNvSpPr txBox="1">
                <a:spLocks noChangeArrowheads="1"/>
              </p:cNvSpPr>
              <p:nvPr/>
            </p:nvSpPr>
            <p:spPr bwMode="auto">
              <a:xfrm>
                <a:off x="204" y="1298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  <p:sp>
            <p:nvSpPr>
              <p:cNvPr id="13334" name="Text Box 32"/>
              <p:cNvSpPr txBox="1">
                <a:spLocks noChangeArrowheads="1"/>
              </p:cNvSpPr>
              <p:nvPr/>
            </p:nvSpPr>
            <p:spPr bwMode="auto">
              <a:xfrm>
                <a:off x="204" y="1479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  <p:sp>
            <p:nvSpPr>
              <p:cNvPr id="13335" name="Text Box 33"/>
              <p:cNvSpPr txBox="1">
                <a:spLocks noChangeArrowheads="1"/>
              </p:cNvSpPr>
              <p:nvPr/>
            </p:nvSpPr>
            <p:spPr bwMode="auto">
              <a:xfrm>
                <a:off x="204" y="1661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</p:txBody>
          </p:sp>
          <p:sp>
            <p:nvSpPr>
              <p:cNvPr id="13336" name="Text Box 34"/>
              <p:cNvSpPr txBox="1">
                <a:spLocks noChangeArrowheads="1"/>
              </p:cNvSpPr>
              <p:nvPr/>
            </p:nvSpPr>
            <p:spPr bwMode="auto">
              <a:xfrm>
                <a:off x="204" y="1842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</p:grpSp>
        <p:grpSp>
          <p:nvGrpSpPr>
            <p:cNvPr id="13320" name="Group 35"/>
            <p:cNvGrpSpPr>
              <a:grpSpLocks/>
            </p:cNvGrpSpPr>
            <p:nvPr/>
          </p:nvGrpSpPr>
          <p:grpSpPr bwMode="auto">
            <a:xfrm>
              <a:off x="340" y="935"/>
              <a:ext cx="1088" cy="1241"/>
              <a:chOff x="204" y="799"/>
              <a:chExt cx="1088" cy="1241"/>
            </a:xfrm>
          </p:grpSpPr>
          <p:sp>
            <p:nvSpPr>
              <p:cNvPr id="13325" name="Text Box 36"/>
              <p:cNvSpPr txBox="1">
                <a:spLocks noChangeArrowheads="1"/>
              </p:cNvSpPr>
              <p:nvPr/>
            </p:nvSpPr>
            <p:spPr bwMode="auto">
              <a:xfrm>
                <a:off x="340" y="799"/>
                <a:ext cx="7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维表</a:t>
                </a:r>
              </a:p>
            </p:txBody>
          </p:sp>
          <p:sp>
            <p:nvSpPr>
              <p:cNvPr id="13326" name="Text Box 37"/>
              <p:cNvSpPr txBox="1">
                <a:spLocks noChangeArrowheads="1"/>
              </p:cNvSpPr>
              <p:nvPr/>
            </p:nvSpPr>
            <p:spPr bwMode="auto">
              <a:xfrm>
                <a:off x="204" y="1117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Key1(PK)</a:t>
                </a:r>
              </a:p>
            </p:txBody>
          </p:sp>
          <p:sp>
            <p:nvSpPr>
              <p:cNvPr id="13327" name="Text Box 38"/>
              <p:cNvSpPr txBox="1">
                <a:spLocks noChangeArrowheads="1"/>
              </p:cNvSpPr>
              <p:nvPr/>
            </p:nvSpPr>
            <p:spPr bwMode="auto">
              <a:xfrm>
                <a:off x="204" y="1298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  <p:sp>
            <p:nvSpPr>
              <p:cNvPr id="13328" name="Text Box 39"/>
              <p:cNvSpPr txBox="1">
                <a:spLocks noChangeArrowheads="1"/>
              </p:cNvSpPr>
              <p:nvPr/>
            </p:nvSpPr>
            <p:spPr bwMode="auto">
              <a:xfrm>
                <a:off x="204" y="1479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  <p:sp>
            <p:nvSpPr>
              <p:cNvPr id="13329" name="Text Box 40"/>
              <p:cNvSpPr txBox="1">
                <a:spLocks noChangeArrowheads="1"/>
              </p:cNvSpPr>
              <p:nvPr/>
            </p:nvSpPr>
            <p:spPr bwMode="auto">
              <a:xfrm>
                <a:off x="204" y="1661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</p:txBody>
          </p:sp>
          <p:sp>
            <p:nvSpPr>
              <p:cNvPr id="13330" name="Text Box 41"/>
              <p:cNvSpPr txBox="1">
                <a:spLocks noChangeArrowheads="1"/>
              </p:cNvSpPr>
              <p:nvPr/>
            </p:nvSpPr>
            <p:spPr bwMode="auto">
              <a:xfrm>
                <a:off x="204" y="1842"/>
                <a:ext cx="1088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属性</a:t>
                </a:r>
              </a:p>
            </p:txBody>
          </p:sp>
        </p:grpSp>
        <p:sp>
          <p:nvSpPr>
            <p:cNvPr id="13321" name="Line 42"/>
            <p:cNvSpPr>
              <a:spLocks noChangeShapeType="1"/>
            </p:cNvSpPr>
            <p:nvPr/>
          </p:nvSpPr>
          <p:spPr bwMode="auto">
            <a:xfrm>
              <a:off x="1474" y="1344"/>
              <a:ext cx="68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22" name="Line 43"/>
            <p:cNvSpPr>
              <a:spLocks noChangeShapeType="1"/>
            </p:cNvSpPr>
            <p:nvPr/>
          </p:nvSpPr>
          <p:spPr bwMode="auto">
            <a:xfrm flipH="1">
              <a:off x="1383" y="1616"/>
              <a:ext cx="771" cy="14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23" name="Line 44"/>
            <p:cNvSpPr>
              <a:spLocks noChangeShapeType="1"/>
            </p:cNvSpPr>
            <p:nvPr/>
          </p:nvSpPr>
          <p:spPr bwMode="auto">
            <a:xfrm flipV="1">
              <a:off x="3334" y="1207"/>
              <a:ext cx="816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24" name="Line 45"/>
            <p:cNvSpPr>
              <a:spLocks noChangeShapeType="1"/>
            </p:cNvSpPr>
            <p:nvPr/>
          </p:nvSpPr>
          <p:spPr bwMode="auto">
            <a:xfrm>
              <a:off x="3334" y="1979"/>
              <a:ext cx="907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751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88913"/>
            <a:ext cx="7620000" cy="668337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2525D1"/>
                </a:solidFill>
              </a:rPr>
              <a:t>星型模式的例子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23528" y="836712"/>
            <a:ext cx="8062912" cy="5688632"/>
            <a:chOff x="541338" y="620713"/>
            <a:chExt cx="8062912" cy="5256212"/>
          </a:xfrm>
        </p:grpSpPr>
        <p:sp>
          <p:nvSpPr>
            <p:cNvPr id="14339" name="Text Box 4"/>
            <p:cNvSpPr txBox="1">
              <a:spLocks noChangeArrowheads="1"/>
            </p:cNvSpPr>
            <p:nvPr/>
          </p:nvSpPr>
          <p:spPr bwMode="auto">
            <a:xfrm>
              <a:off x="3781425" y="981075"/>
              <a:ext cx="12239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</a:t>
              </a:r>
            </a:p>
          </p:txBody>
        </p:sp>
        <p:sp>
          <p:nvSpPr>
            <p:cNvPr id="14340" name="Text Box 5"/>
            <p:cNvSpPr txBox="1">
              <a:spLocks noChangeArrowheads="1"/>
            </p:cNvSpPr>
            <p:nvPr/>
          </p:nvSpPr>
          <p:spPr bwMode="auto">
            <a:xfrm>
              <a:off x="3565525" y="1485900"/>
              <a:ext cx="1727200" cy="2843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产品代码</a:t>
              </a:r>
              <a:endPara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41" name="Text Box 6"/>
            <p:cNvSpPr txBox="1">
              <a:spLocks noChangeArrowheads="1"/>
            </p:cNvSpPr>
            <p:nvPr/>
          </p:nvSpPr>
          <p:spPr bwMode="auto">
            <a:xfrm>
              <a:off x="3565525" y="1773238"/>
              <a:ext cx="1727200" cy="2843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时段代码</a:t>
              </a:r>
            </a:p>
          </p:txBody>
        </p:sp>
        <p:sp>
          <p:nvSpPr>
            <p:cNvPr id="14342" name="Text Box 7"/>
            <p:cNvSpPr txBox="1">
              <a:spLocks noChangeArrowheads="1"/>
            </p:cNvSpPr>
            <p:nvPr/>
          </p:nvSpPr>
          <p:spPr bwMode="auto">
            <a:xfrm>
              <a:off x="3565525" y="2060575"/>
              <a:ext cx="1727200" cy="2843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渠道代码</a:t>
              </a:r>
            </a:p>
          </p:txBody>
        </p:sp>
        <p:sp>
          <p:nvSpPr>
            <p:cNvPr id="14343" name="Text Box 8"/>
            <p:cNvSpPr txBox="1">
              <a:spLocks noChangeArrowheads="1"/>
            </p:cNvSpPr>
            <p:nvPr/>
          </p:nvSpPr>
          <p:spPr bwMode="auto">
            <a:xfrm>
              <a:off x="3565525" y="2350606"/>
              <a:ext cx="1727200" cy="2843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地域代码</a:t>
              </a:r>
            </a:p>
          </p:txBody>
        </p:sp>
        <p:sp>
          <p:nvSpPr>
            <p:cNvPr id="14344" name="Text Box 9"/>
            <p:cNvSpPr txBox="1">
              <a:spLocks noChangeArrowheads="1"/>
            </p:cNvSpPr>
            <p:nvPr/>
          </p:nvSpPr>
          <p:spPr bwMode="auto">
            <a:xfrm>
              <a:off x="3565525" y="2635090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销售数量</a:t>
              </a:r>
            </a:p>
          </p:txBody>
        </p:sp>
        <p:sp>
          <p:nvSpPr>
            <p:cNvPr id="14345" name="Text Box 10"/>
            <p:cNvSpPr txBox="1">
              <a:spLocks noChangeArrowheads="1"/>
            </p:cNvSpPr>
            <p:nvPr/>
          </p:nvSpPr>
          <p:spPr bwMode="auto">
            <a:xfrm>
              <a:off x="3565525" y="3286125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销售成本</a:t>
              </a:r>
            </a:p>
          </p:txBody>
        </p:sp>
        <p:sp>
          <p:nvSpPr>
            <p:cNvPr id="14346" name="Text Box 11"/>
            <p:cNvSpPr txBox="1">
              <a:spLocks noChangeArrowheads="1"/>
            </p:cNvSpPr>
            <p:nvPr/>
          </p:nvSpPr>
          <p:spPr bwMode="auto">
            <a:xfrm>
              <a:off x="3565525" y="2949415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销售金额</a:t>
              </a:r>
            </a:p>
          </p:txBody>
        </p:sp>
        <p:grpSp>
          <p:nvGrpSpPr>
            <p:cNvPr id="14347" name="Group 46"/>
            <p:cNvGrpSpPr>
              <a:grpSpLocks/>
            </p:cNvGrpSpPr>
            <p:nvPr/>
          </p:nvGrpSpPr>
          <p:grpSpPr bwMode="auto">
            <a:xfrm>
              <a:off x="6877050" y="3259139"/>
              <a:ext cx="1727200" cy="1652588"/>
              <a:chOff x="4332" y="1752"/>
              <a:chExt cx="1088" cy="1041"/>
            </a:xfrm>
          </p:grpSpPr>
          <p:sp>
            <p:nvSpPr>
              <p:cNvPr id="14368" name="Text Box 13"/>
              <p:cNvSpPr txBox="1">
                <a:spLocks noChangeArrowheads="1"/>
              </p:cNvSpPr>
              <p:nvPr/>
            </p:nvSpPr>
            <p:spPr bwMode="auto">
              <a:xfrm>
                <a:off x="4468" y="1752"/>
                <a:ext cx="7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地域</a:t>
                </a:r>
              </a:p>
            </p:txBody>
          </p:sp>
          <p:sp>
            <p:nvSpPr>
              <p:cNvPr id="14369" name="Text Box 14"/>
              <p:cNvSpPr txBox="1">
                <a:spLocks noChangeArrowheads="1"/>
              </p:cNvSpPr>
              <p:nvPr/>
            </p:nvSpPr>
            <p:spPr bwMode="auto">
              <a:xfrm>
                <a:off x="4332" y="2070"/>
                <a:ext cx="1088" cy="17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地域代码</a:t>
                </a:r>
              </a:p>
            </p:txBody>
          </p:sp>
          <p:sp>
            <p:nvSpPr>
              <p:cNvPr id="14370" name="Text Box 15"/>
              <p:cNvSpPr txBox="1">
                <a:spLocks noChangeArrowheads="1"/>
              </p:cNvSpPr>
              <p:nvPr/>
            </p:nvSpPr>
            <p:spPr bwMode="auto">
              <a:xfrm>
                <a:off x="4332" y="2251"/>
                <a:ext cx="1088" cy="17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城市</a:t>
                </a:r>
                <a:endPara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71" name="Text Box 16"/>
              <p:cNvSpPr txBox="1">
                <a:spLocks noChangeArrowheads="1"/>
              </p:cNvSpPr>
              <p:nvPr/>
            </p:nvSpPr>
            <p:spPr bwMode="auto">
              <a:xfrm>
                <a:off x="4332" y="2432"/>
                <a:ext cx="1088" cy="17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省份</a:t>
                </a:r>
                <a:endPara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72" name="Text Box 17"/>
              <p:cNvSpPr txBox="1">
                <a:spLocks noChangeArrowheads="1"/>
              </p:cNvSpPr>
              <p:nvPr/>
            </p:nvSpPr>
            <p:spPr bwMode="auto">
              <a:xfrm>
                <a:off x="4332" y="2614"/>
                <a:ext cx="1088" cy="17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defRPr sz="2000" b="1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地区</a:t>
                </a:r>
              </a:p>
            </p:txBody>
          </p:sp>
        </p:grpSp>
        <p:sp>
          <p:nvSpPr>
            <p:cNvPr id="14348" name="Text Box 19"/>
            <p:cNvSpPr txBox="1">
              <a:spLocks noChangeArrowheads="1"/>
            </p:cNvSpPr>
            <p:nvPr/>
          </p:nvSpPr>
          <p:spPr bwMode="auto">
            <a:xfrm>
              <a:off x="757238" y="3573463"/>
              <a:ext cx="12239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</a:p>
          </p:txBody>
        </p:sp>
        <p:sp>
          <p:nvSpPr>
            <p:cNvPr id="14349" name="Text Box 20"/>
            <p:cNvSpPr txBox="1">
              <a:spLocks noChangeArrowheads="1"/>
            </p:cNvSpPr>
            <p:nvPr/>
          </p:nvSpPr>
          <p:spPr bwMode="auto">
            <a:xfrm>
              <a:off x="541338" y="4078288"/>
              <a:ext cx="1727200" cy="2843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时段代码</a:t>
              </a:r>
            </a:p>
          </p:txBody>
        </p:sp>
        <p:sp>
          <p:nvSpPr>
            <p:cNvPr id="14350" name="Text Box 21"/>
            <p:cNvSpPr txBox="1">
              <a:spLocks noChangeArrowheads="1"/>
            </p:cNvSpPr>
            <p:nvPr/>
          </p:nvSpPr>
          <p:spPr bwMode="auto">
            <a:xfrm>
              <a:off x="541338" y="4365625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年份</a:t>
              </a:r>
            </a:p>
          </p:txBody>
        </p:sp>
        <p:sp>
          <p:nvSpPr>
            <p:cNvPr id="14351" name="Text Box 22"/>
            <p:cNvSpPr txBox="1">
              <a:spLocks noChangeArrowheads="1"/>
            </p:cNvSpPr>
            <p:nvPr/>
          </p:nvSpPr>
          <p:spPr bwMode="auto">
            <a:xfrm>
              <a:off x="541338" y="4652963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</a:p>
          </p:txBody>
        </p:sp>
        <p:sp>
          <p:nvSpPr>
            <p:cNvPr id="14352" name="Text Box 23"/>
            <p:cNvSpPr txBox="1">
              <a:spLocks noChangeArrowheads="1"/>
            </p:cNvSpPr>
            <p:nvPr/>
          </p:nvSpPr>
          <p:spPr bwMode="auto">
            <a:xfrm>
              <a:off x="541338" y="4941888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月份</a:t>
              </a:r>
            </a:p>
          </p:txBody>
        </p:sp>
        <p:sp>
          <p:nvSpPr>
            <p:cNvPr id="14353" name="Text Box 24"/>
            <p:cNvSpPr txBox="1">
              <a:spLocks noChangeArrowheads="1"/>
            </p:cNvSpPr>
            <p:nvPr/>
          </p:nvSpPr>
          <p:spPr bwMode="auto">
            <a:xfrm>
              <a:off x="541338" y="5229225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周</a:t>
              </a:r>
            </a:p>
          </p:txBody>
        </p:sp>
        <p:sp>
          <p:nvSpPr>
            <p:cNvPr id="14354" name="Text Box 25"/>
            <p:cNvSpPr txBox="1">
              <a:spLocks noChangeArrowheads="1"/>
            </p:cNvSpPr>
            <p:nvPr/>
          </p:nvSpPr>
          <p:spPr bwMode="auto">
            <a:xfrm>
              <a:off x="6948488" y="620713"/>
              <a:ext cx="12239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渠道</a:t>
              </a:r>
            </a:p>
          </p:txBody>
        </p:sp>
        <p:sp>
          <p:nvSpPr>
            <p:cNvPr id="14355" name="Text Box 26"/>
            <p:cNvSpPr txBox="1">
              <a:spLocks noChangeArrowheads="1"/>
            </p:cNvSpPr>
            <p:nvPr/>
          </p:nvSpPr>
          <p:spPr bwMode="auto">
            <a:xfrm>
              <a:off x="6732588" y="1125538"/>
              <a:ext cx="1727200" cy="2843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渠道代码</a:t>
              </a:r>
            </a:p>
          </p:txBody>
        </p:sp>
        <p:sp>
          <p:nvSpPr>
            <p:cNvPr id="14356" name="Text Box 27"/>
            <p:cNvSpPr txBox="1">
              <a:spLocks noChangeArrowheads="1"/>
            </p:cNvSpPr>
            <p:nvPr/>
          </p:nvSpPr>
          <p:spPr bwMode="auto">
            <a:xfrm>
              <a:off x="6732588" y="1412875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渠道名称</a:t>
              </a:r>
            </a:p>
          </p:txBody>
        </p:sp>
        <p:sp>
          <p:nvSpPr>
            <p:cNvPr id="14357" name="Text Box 28"/>
            <p:cNvSpPr txBox="1">
              <a:spLocks noChangeArrowheads="1"/>
            </p:cNvSpPr>
            <p:nvPr/>
          </p:nvSpPr>
          <p:spPr bwMode="auto">
            <a:xfrm>
              <a:off x="6732588" y="1700213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渠道描述</a:t>
              </a:r>
            </a:p>
          </p:txBody>
        </p:sp>
        <p:sp>
          <p:nvSpPr>
            <p:cNvPr id="14358" name="Text Box 29"/>
            <p:cNvSpPr txBox="1">
              <a:spLocks noChangeArrowheads="1"/>
            </p:cNvSpPr>
            <p:nvPr/>
          </p:nvSpPr>
          <p:spPr bwMode="auto">
            <a:xfrm>
              <a:off x="828675" y="836613"/>
              <a:ext cx="12239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</a:p>
          </p:txBody>
        </p:sp>
        <p:sp>
          <p:nvSpPr>
            <p:cNvPr id="14359" name="Text Box 30"/>
            <p:cNvSpPr txBox="1">
              <a:spLocks noChangeArrowheads="1"/>
            </p:cNvSpPr>
            <p:nvPr/>
          </p:nvSpPr>
          <p:spPr bwMode="auto">
            <a:xfrm>
              <a:off x="612775" y="1341438"/>
              <a:ext cx="1727200" cy="2843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产品代码</a:t>
              </a:r>
            </a:p>
          </p:txBody>
        </p:sp>
        <p:sp>
          <p:nvSpPr>
            <p:cNvPr id="14360" name="Text Box 31"/>
            <p:cNvSpPr txBox="1">
              <a:spLocks noChangeArrowheads="1"/>
            </p:cNvSpPr>
            <p:nvPr/>
          </p:nvSpPr>
          <p:spPr bwMode="auto">
            <a:xfrm>
              <a:off x="612775" y="1628775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产品描述</a:t>
              </a:r>
            </a:p>
          </p:txBody>
        </p:sp>
        <p:sp>
          <p:nvSpPr>
            <p:cNvPr id="14361" name="Text Box 32"/>
            <p:cNvSpPr txBox="1">
              <a:spLocks noChangeArrowheads="1"/>
            </p:cNvSpPr>
            <p:nvPr/>
          </p:nvSpPr>
          <p:spPr bwMode="auto">
            <a:xfrm>
              <a:off x="612775" y="1916113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</a:t>
              </a:r>
            </a:p>
          </p:txBody>
        </p:sp>
        <p:sp>
          <p:nvSpPr>
            <p:cNvPr id="14362" name="Text Box 33"/>
            <p:cNvSpPr txBox="1">
              <a:spLocks noChangeArrowheads="1"/>
            </p:cNvSpPr>
            <p:nvPr/>
          </p:nvSpPr>
          <p:spPr bwMode="auto">
            <a:xfrm>
              <a:off x="612775" y="2205038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尺寸</a:t>
              </a:r>
            </a:p>
          </p:txBody>
        </p:sp>
        <p:sp>
          <p:nvSpPr>
            <p:cNvPr id="14363" name="Line 34"/>
            <p:cNvSpPr>
              <a:spLocks noChangeShapeType="1"/>
            </p:cNvSpPr>
            <p:nvPr/>
          </p:nvSpPr>
          <p:spPr bwMode="auto">
            <a:xfrm>
              <a:off x="2413000" y="1485900"/>
              <a:ext cx="107950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64" name="Line 35"/>
            <p:cNvSpPr>
              <a:spLocks noChangeShapeType="1"/>
            </p:cNvSpPr>
            <p:nvPr/>
          </p:nvSpPr>
          <p:spPr bwMode="auto">
            <a:xfrm flipH="1">
              <a:off x="2268538" y="1917700"/>
              <a:ext cx="1223962" cy="2232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65" name="Line 36"/>
            <p:cNvSpPr>
              <a:spLocks noChangeShapeType="1"/>
            </p:cNvSpPr>
            <p:nvPr/>
          </p:nvSpPr>
          <p:spPr bwMode="auto">
            <a:xfrm flipV="1">
              <a:off x="5365750" y="1268413"/>
              <a:ext cx="1295400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66" name="Line 37"/>
            <p:cNvSpPr>
              <a:spLocks noChangeShapeType="1"/>
            </p:cNvSpPr>
            <p:nvPr/>
          </p:nvSpPr>
          <p:spPr bwMode="auto">
            <a:xfrm>
              <a:off x="5365750" y="2493963"/>
              <a:ext cx="1439863" cy="180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67" name="Text Box 38"/>
            <p:cNvSpPr txBox="1">
              <a:spLocks noChangeArrowheads="1"/>
            </p:cNvSpPr>
            <p:nvPr/>
          </p:nvSpPr>
          <p:spPr bwMode="auto">
            <a:xfrm>
              <a:off x="541338" y="5562600"/>
              <a:ext cx="17272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76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528" y="1181423"/>
            <a:ext cx="6480968" cy="1887537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、雪花模式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星型模式的扩展</a:t>
            </a:r>
          </a:p>
          <a:p>
            <a:pPr>
              <a:lnSpc>
                <a:spcPct val="150000"/>
              </a:lnSpc>
            </a:pPr>
            <a:r>
              <a:rPr lang="zh-CN" altLang="en-US" sz="2200" b="1" dirty="0" smtClean="0">
                <a:solidFill>
                  <a:schemeClr val="tx1"/>
                </a:solidFill>
              </a:rPr>
              <a:t>星型模式的问题：维表可能存在非规范化现象</a:t>
            </a:r>
            <a:endParaRPr lang="en-US" altLang="zh-CN" sz="22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chemeClr val="tx1"/>
                </a:solidFill>
              </a:rPr>
              <a:t>解决</a:t>
            </a:r>
            <a:r>
              <a:rPr lang="zh-CN" altLang="en-US" sz="2200" dirty="0">
                <a:solidFill>
                  <a:schemeClr val="tx1"/>
                </a:solidFill>
              </a:rPr>
              <a:t>方法：用多个关系表来描述一个或多个维</a:t>
            </a:r>
            <a:r>
              <a:rPr lang="zh-CN" altLang="en-US" sz="2200" dirty="0" smtClean="0">
                <a:solidFill>
                  <a:schemeClr val="tx1"/>
                </a:solidFill>
              </a:rPr>
              <a:t>度</a:t>
            </a:r>
            <a:endParaRPr lang="zh-CN" altLang="en-US" sz="2200" dirty="0"/>
          </a:p>
        </p:txBody>
      </p:sp>
      <p:grpSp>
        <p:nvGrpSpPr>
          <p:cNvPr id="15364" name="Group 14"/>
          <p:cNvGrpSpPr>
            <a:grpSpLocks/>
          </p:cNvGrpSpPr>
          <p:nvPr/>
        </p:nvGrpSpPr>
        <p:grpSpPr bwMode="auto">
          <a:xfrm>
            <a:off x="6876256" y="304552"/>
            <a:ext cx="1727200" cy="2692400"/>
            <a:chOff x="3198" y="164"/>
            <a:chExt cx="1088" cy="1696"/>
          </a:xfrm>
        </p:grpSpPr>
        <p:sp>
          <p:nvSpPr>
            <p:cNvPr id="15365" name="Text Box 4"/>
            <p:cNvSpPr txBox="1">
              <a:spLocks noChangeArrowheads="1"/>
            </p:cNvSpPr>
            <p:nvPr/>
          </p:nvSpPr>
          <p:spPr bwMode="auto">
            <a:xfrm>
              <a:off x="3334" y="164"/>
              <a:ext cx="7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地域</a:t>
              </a:r>
            </a:p>
          </p:txBody>
        </p:sp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3198" y="482"/>
              <a:ext cx="10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地域代码</a:t>
              </a:r>
            </a:p>
          </p:txBody>
        </p:sp>
        <p:sp>
          <p:nvSpPr>
            <p:cNvPr id="15367" name="Text Box 6"/>
            <p:cNvSpPr txBox="1">
              <a:spLocks noChangeArrowheads="1"/>
            </p:cNvSpPr>
            <p:nvPr/>
          </p:nvSpPr>
          <p:spPr bwMode="auto">
            <a:xfrm>
              <a:off x="3198" y="1071"/>
              <a:ext cx="10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省份名称</a:t>
              </a:r>
            </a:p>
          </p:txBody>
        </p:sp>
        <p:sp>
          <p:nvSpPr>
            <p:cNvPr id="15368" name="Text Box 7"/>
            <p:cNvSpPr txBox="1">
              <a:spLocks noChangeArrowheads="1"/>
            </p:cNvSpPr>
            <p:nvPr/>
          </p:nvSpPr>
          <p:spPr bwMode="auto">
            <a:xfrm>
              <a:off x="3198" y="691"/>
              <a:ext cx="1088" cy="1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城市名称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69" name="Text Box 8"/>
            <p:cNvSpPr txBox="1">
              <a:spLocks noChangeArrowheads="1"/>
            </p:cNvSpPr>
            <p:nvPr/>
          </p:nvSpPr>
          <p:spPr bwMode="auto">
            <a:xfrm>
              <a:off x="3198" y="873"/>
              <a:ext cx="1088" cy="1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城市描述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70" name="Text Box 9"/>
            <p:cNvSpPr txBox="1">
              <a:spLocks noChangeArrowheads="1"/>
            </p:cNvSpPr>
            <p:nvPr/>
          </p:nvSpPr>
          <p:spPr bwMode="auto">
            <a:xfrm>
              <a:off x="3198" y="1282"/>
              <a:ext cx="10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省份描述</a:t>
              </a:r>
            </a:p>
          </p:txBody>
        </p:sp>
        <p:sp>
          <p:nvSpPr>
            <p:cNvPr id="15371" name="Text Box 11"/>
            <p:cNvSpPr txBox="1">
              <a:spLocks noChangeArrowheads="1"/>
            </p:cNvSpPr>
            <p:nvPr/>
          </p:nvSpPr>
          <p:spPr bwMode="auto">
            <a:xfrm>
              <a:off x="3198" y="1480"/>
              <a:ext cx="1088" cy="1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地区名称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72" name="Text Box 12"/>
            <p:cNvSpPr txBox="1">
              <a:spLocks noChangeArrowheads="1"/>
            </p:cNvSpPr>
            <p:nvPr/>
          </p:nvSpPr>
          <p:spPr bwMode="auto">
            <a:xfrm>
              <a:off x="3198" y="1662"/>
              <a:ext cx="10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地区描述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23528" y="2881580"/>
            <a:ext cx="820859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雪花模式</a:t>
            </a:r>
            <a:endParaRPr lang="en-US" altLang="zh-CN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31520" lvl="1" indent="-27432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主维度表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：与事实表直接相关，连接到事实表上的维度表。</a:t>
            </a:r>
          </a:p>
          <a:p>
            <a:pPr marL="731520" lvl="1" indent="-27432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助手表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：完成维度定义的其他表，连接到主维度表上。</a:t>
            </a:r>
          </a:p>
          <a:p>
            <a:pPr marL="274320" indent="-27432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endParaRPr lang="zh-CN" altLang="en-US" sz="22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0000"/>
            </a:pPr>
            <a:r>
              <a:rPr lang="en-US" altLang="zh-CN" sz="2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、星</a:t>
            </a:r>
            <a:r>
              <a:rPr lang="zh-CN" altLang="en-US" sz="22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片模式：混合使用雪花模式和星型模式。</a:t>
            </a:r>
          </a:p>
          <a:p>
            <a:pPr>
              <a:lnSpc>
                <a:spcPct val="15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861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Grp="1" noChangeArrowheads="1"/>
          </p:cNvSpPr>
          <p:nvPr>
            <p:ph type="title"/>
          </p:nvPr>
        </p:nvSpPr>
        <p:spPr>
          <a:xfrm>
            <a:off x="6300192" y="2037854"/>
            <a:ext cx="2147887" cy="52705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2525D1"/>
                </a:solidFill>
              </a:rPr>
              <a:t>雪花模式例子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684213" y="981075"/>
            <a:ext cx="1223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68313" y="1485900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产品代码</a:t>
            </a:r>
            <a:endParaRPr kumimoji="1" lang="en-US" alt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468313" y="1773238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阶段代码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68313" y="2060575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渠道代码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8313" y="2349500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城市代码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468313" y="2709863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销售数量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468313" y="3286125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销售成本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468313" y="2997200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销售金额</a:t>
            </a:r>
          </a:p>
        </p:txBody>
      </p:sp>
      <p:grpSp>
        <p:nvGrpSpPr>
          <p:cNvPr id="16395" name="Group 11"/>
          <p:cNvGrpSpPr>
            <a:grpSpLocks/>
          </p:cNvGrpSpPr>
          <p:nvPr/>
        </p:nvGrpSpPr>
        <p:grpSpPr bwMode="auto">
          <a:xfrm>
            <a:off x="3563938" y="260350"/>
            <a:ext cx="1727200" cy="1393825"/>
            <a:chOff x="4286" y="2704"/>
            <a:chExt cx="1088" cy="878"/>
          </a:xfrm>
        </p:grpSpPr>
        <p:sp>
          <p:nvSpPr>
            <p:cNvPr id="16409" name="Text Box 12"/>
            <p:cNvSpPr txBox="1">
              <a:spLocks noChangeArrowheads="1"/>
            </p:cNvSpPr>
            <p:nvPr/>
          </p:nvSpPr>
          <p:spPr bwMode="auto">
            <a:xfrm>
              <a:off x="4422" y="2704"/>
              <a:ext cx="7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</a:t>
              </a:r>
            </a:p>
          </p:txBody>
        </p:sp>
        <p:sp>
          <p:nvSpPr>
            <p:cNvPr id="16410" name="Text Box 13"/>
            <p:cNvSpPr txBox="1">
              <a:spLocks noChangeArrowheads="1"/>
            </p:cNvSpPr>
            <p:nvPr/>
          </p:nvSpPr>
          <p:spPr bwMode="auto">
            <a:xfrm>
              <a:off x="4286" y="3022"/>
              <a:ext cx="10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城市代码</a:t>
              </a:r>
            </a:p>
          </p:txBody>
        </p:sp>
        <p:sp>
          <p:nvSpPr>
            <p:cNvPr id="16411" name="Text Box 14"/>
            <p:cNvSpPr txBox="1">
              <a:spLocks noChangeArrowheads="1"/>
            </p:cNvSpPr>
            <p:nvPr/>
          </p:nvSpPr>
          <p:spPr bwMode="auto">
            <a:xfrm>
              <a:off x="4286" y="3203"/>
              <a:ext cx="10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城市名称</a:t>
              </a:r>
            </a:p>
          </p:txBody>
        </p:sp>
        <p:sp>
          <p:nvSpPr>
            <p:cNvPr id="16412" name="Text Box 15"/>
            <p:cNvSpPr txBox="1">
              <a:spLocks noChangeArrowheads="1"/>
            </p:cNvSpPr>
            <p:nvPr/>
          </p:nvSpPr>
          <p:spPr bwMode="auto">
            <a:xfrm>
              <a:off x="4286" y="3384"/>
              <a:ext cx="10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defRPr sz="2000" b="1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城市描述</a:t>
              </a:r>
            </a:p>
          </p:txBody>
        </p:sp>
      </p:grpSp>
      <p:sp>
        <p:nvSpPr>
          <p:cNvPr id="16396" name="Line 16"/>
          <p:cNvSpPr>
            <a:spLocks noChangeShapeType="1"/>
          </p:cNvSpPr>
          <p:nvPr/>
        </p:nvSpPr>
        <p:spPr bwMode="auto">
          <a:xfrm flipV="1">
            <a:off x="2268538" y="981075"/>
            <a:ext cx="1150937" cy="151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7" name="Text Box 18"/>
          <p:cNvSpPr txBox="1">
            <a:spLocks noChangeArrowheads="1"/>
          </p:cNvSpPr>
          <p:nvPr/>
        </p:nvSpPr>
        <p:spPr bwMode="auto">
          <a:xfrm>
            <a:off x="4067175" y="4437063"/>
            <a:ext cx="1223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</a:t>
            </a:r>
          </a:p>
        </p:txBody>
      </p:sp>
      <p:sp>
        <p:nvSpPr>
          <p:cNvPr id="16398" name="Text Box 19"/>
          <p:cNvSpPr txBox="1">
            <a:spLocks noChangeArrowheads="1"/>
          </p:cNvSpPr>
          <p:nvPr/>
        </p:nvSpPr>
        <p:spPr bwMode="auto">
          <a:xfrm>
            <a:off x="3635375" y="4941888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地区代码</a:t>
            </a:r>
          </a:p>
        </p:txBody>
      </p:sp>
      <p:sp>
        <p:nvSpPr>
          <p:cNvPr id="16399" name="Text Box 20"/>
          <p:cNvSpPr txBox="1">
            <a:spLocks noChangeArrowheads="1"/>
          </p:cNvSpPr>
          <p:nvPr/>
        </p:nvSpPr>
        <p:spPr bwMode="auto">
          <a:xfrm>
            <a:off x="3635375" y="5229225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地区名称</a:t>
            </a:r>
          </a:p>
        </p:txBody>
      </p:sp>
      <p:sp>
        <p:nvSpPr>
          <p:cNvPr id="16400" name="Text Box 21"/>
          <p:cNvSpPr txBox="1">
            <a:spLocks noChangeArrowheads="1"/>
          </p:cNvSpPr>
          <p:nvPr/>
        </p:nvSpPr>
        <p:spPr bwMode="auto">
          <a:xfrm>
            <a:off x="3635375" y="5516563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地区描述</a:t>
            </a:r>
          </a:p>
        </p:txBody>
      </p:sp>
      <p:sp>
        <p:nvSpPr>
          <p:cNvPr id="16401" name="Text Box 23"/>
          <p:cNvSpPr txBox="1">
            <a:spLocks noChangeArrowheads="1"/>
          </p:cNvSpPr>
          <p:nvPr/>
        </p:nvSpPr>
        <p:spPr bwMode="auto">
          <a:xfrm>
            <a:off x="3995738" y="2349500"/>
            <a:ext cx="1223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</a:t>
            </a:r>
          </a:p>
        </p:txBody>
      </p:sp>
      <p:sp>
        <p:nvSpPr>
          <p:cNvPr id="16402" name="Text Box 24"/>
          <p:cNvSpPr txBox="1">
            <a:spLocks noChangeArrowheads="1"/>
          </p:cNvSpPr>
          <p:nvPr/>
        </p:nvSpPr>
        <p:spPr bwMode="auto">
          <a:xfrm>
            <a:off x="3563938" y="2854325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省份代码</a:t>
            </a:r>
          </a:p>
        </p:txBody>
      </p:sp>
      <p:sp>
        <p:nvSpPr>
          <p:cNvPr id="16403" name="Text Box 25"/>
          <p:cNvSpPr txBox="1">
            <a:spLocks noChangeArrowheads="1"/>
          </p:cNvSpPr>
          <p:nvPr/>
        </p:nvSpPr>
        <p:spPr bwMode="auto">
          <a:xfrm>
            <a:off x="3563938" y="3141663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省份名称</a:t>
            </a:r>
          </a:p>
        </p:txBody>
      </p:sp>
      <p:sp>
        <p:nvSpPr>
          <p:cNvPr id="16404" name="Text Box 26"/>
          <p:cNvSpPr txBox="1">
            <a:spLocks noChangeArrowheads="1"/>
          </p:cNvSpPr>
          <p:nvPr/>
        </p:nvSpPr>
        <p:spPr bwMode="auto">
          <a:xfrm>
            <a:off x="3563938" y="3429000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省份描述</a:t>
            </a:r>
          </a:p>
        </p:txBody>
      </p:sp>
      <p:sp>
        <p:nvSpPr>
          <p:cNvPr id="16405" name="Line 27"/>
          <p:cNvSpPr>
            <a:spLocks noChangeShapeType="1"/>
          </p:cNvSpPr>
          <p:nvPr/>
        </p:nvSpPr>
        <p:spPr bwMode="auto">
          <a:xfrm>
            <a:off x="4427538" y="2132013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6" name="Line 28"/>
          <p:cNvSpPr>
            <a:spLocks noChangeShapeType="1"/>
          </p:cNvSpPr>
          <p:nvPr/>
        </p:nvSpPr>
        <p:spPr bwMode="auto">
          <a:xfrm>
            <a:off x="4356100" y="414972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7" name="Text Box 34"/>
          <p:cNvSpPr txBox="1">
            <a:spLocks noChangeArrowheads="1"/>
          </p:cNvSpPr>
          <p:nvPr/>
        </p:nvSpPr>
        <p:spPr bwMode="auto">
          <a:xfrm>
            <a:off x="3563938" y="3762375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地区代码</a:t>
            </a:r>
          </a:p>
        </p:txBody>
      </p:sp>
      <p:sp>
        <p:nvSpPr>
          <p:cNvPr id="16408" name="Text Box 35"/>
          <p:cNvSpPr txBox="1">
            <a:spLocks noChangeArrowheads="1"/>
          </p:cNvSpPr>
          <p:nvPr/>
        </p:nvSpPr>
        <p:spPr bwMode="auto">
          <a:xfrm>
            <a:off x="3563938" y="1700213"/>
            <a:ext cx="1727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defRPr sz="20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省份代码</a:t>
            </a:r>
          </a:p>
        </p:txBody>
      </p:sp>
    </p:spTree>
    <p:extLst>
      <p:ext uri="{BB962C8B-B14F-4D97-AF65-F5344CB8AC3E}">
        <p14:creationId xmlns:p14="http://schemas.microsoft.com/office/powerpoint/2010/main" val="1018839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7544" y="332656"/>
            <a:ext cx="8218488" cy="863600"/>
          </a:xfrm>
        </p:spPr>
        <p:txBody>
          <a:bodyPr>
            <a:normAutofit/>
          </a:bodyPr>
          <a:lstStyle/>
          <a:p>
            <a:pPr marL="0" indent="0" eaLnBrk="1" hangingPunct="1">
              <a:buClr>
                <a:schemeClr val="accent1"/>
              </a:buClr>
              <a:buSzPct val="75000"/>
              <a:buNone/>
            </a:pPr>
            <a:r>
              <a:rPr lang="zh-CN" altLang="en-US" sz="2800" dirty="0" smtClean="0">
                <a:solidFill>
                  <a:srgbClr val="2525D1"/>
                </a:solidFill>
              </a:rPr>
              <a:t>雪片模式举例</a:t>
            </a:r>
          </a:p>
        </p:txBody>
      </p:sp>
      <p:graphicFrame>
        <p:nvGraphicFramePr>
          <p:cNvPr id="10245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2547568"/>
              </p:ext>
            </p:extLst>
          </p:nvPr>
        </p:nvGraphicFramePr>
        <p:xfrm>
          <a:off x="683568" y="1420883"/>
          <a:ext cx="7269907" cy="467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6" name="Image" r:id="rId3" imgW="5079365" imgH="3263492" progId="Photoshop.Image.7">
                  <p:embed/>
                </p:oleObj>
              </mc:Choice>
              <mc:Fallback>
                <p:oleObj name="Image" r:id="rId3" imgW="5079365" imgH="3263492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420883"/>
                        <a:ext cx="7269907" cy="467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538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333375"/>
            <a:ext cx="8497887" cy="626427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、事实表的粒度：决定事实数据的详细程度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最小粒度：每个业务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chemeClr val="tx1"/>
                </a:solidFill>
              </a:rPr>
              <a:t> </a:t>
            </a:r>
            <a:r>
              <a:rPr lang="en-US" altLang="zh-CN" b="0" dirty="0" smtClean="0">
                <a:solidFill>
                  <a:schemeClr val="tx1"/>
                </a:solidFill>
              </a:rPr>
              <a:t>  </a:t>
            </a:r>
            <a:r>
              <a:rPr lang="zh-CN" altLang="en-US" b="0" dirty="0" smtClean="0">
                <a:solidFill>
                  <a:schemeClr val="tx1"/>
                </a:solidFill>
              </a:rPr>
              <a:t>例如：销售单据上的一项，一次员工变动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小粒度优点：支持细节分析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小粒度缺点：事实数据量非常大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ts val="1800"/>
              </a:spcBef>
              <a:buFont typeface="Wingdings" pitchFamily="2" charset="2"/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、事实表的尺寸估算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估算每个维度的成员数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对维成员的发生概率进行调整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chemeClr val="tx1"/>
                </a:solidFill>
              </a:rPr>
              <a:t> </a:t>
            </a:r>
            <a:r>
              <a:rPr lang="en-US" altLang="zh-CN" b="0" dirty="0" smtClean="0">
                <a:solidFill>
                  <a:schemeClr val="tx1"/>
                </a:solidFill>
              </a:rPr>
              <a:t>  </a:t>
            </a:r>
            <a:r>
              <a:rPr lang="zh-CN" altLang="en-US" b="0" dirty="0" smtClean="0">
                <a:solidFill>
                  <a:schemeClr val="tx1"/>
                </a:solidFill>
              </a:rPr>
              <a:t>例如：产品数</a:t>
            </a:r>
            <a:r>
              <a:rPr lang="en-US" altLang="zh-CN" b="0" dirty="0" smtClean="0">
                <a:solidFill>
                  <a:schemeClr val="tx1"/>
                </a:solidFill>
              </a:rPr>
              <a:t>1000</a:t>
            </a:r>
            <a:r>
              <a:rPr lang="zh-CN" altLang="en-US" b="0" dirty="0" smtClean="0">
                <a:solidFill>
                  <a:schemeClr val="tx1"/>
                </a:solidFill>
              </a:rPr>
              <a:t>，每天销售</a:t>
            </a:r>
            <a:r>
              <a:rPr lang="en-US" altLang="zh-CN" b="0" dirty="0" smtClean="0">
                <a:solidFill>
                  <a:schemeClr val="tx1"/>
                </a:solidFill>
              </a:rPr>
              <a:t>50</a:t>
            </a:r>
            <a:r>
              <a:rPr lang="zh-CN" altLang="en-US" b="0" dirty="0" smtClean="0">
                <a:solidFill>
                  <a:schemeClr val="tx1"/>
                </a:solidFill>
              </a:rPr>
              <a:t>％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将所有维的维成员数相乘</a:t>
            </a:r>
          </a:p>
        </p:txBody>
      </p:sp>
    </p:spTree>
    <p:extLst>
      <p:ext uri="{BB962C8B-B14F-4D97-AF65-F5344CB8AC3E}">
        <p14:creationId xmlns:p14="http://schemas.microsoft.com/office/powerpoint/2010/main" val="4289569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7924800" cy="8636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11.3.3 </a:t>
            </a:r>
            <a:r>
              <a:rPr lang="zh-CN" altLang="en-US" dirty="0" smtClean="0"/>
              <a:t>联机分析处理 </a:t>
            </a:r>
            <a:r>
              <a:rPr lang="en-US" altLang="zh-CN" dirty="0" smtClean="0"/>
              <a:t>OLAP</a:t>
            </a:r>
            <a:endParaRPr lang="zh-CN" altLang="en-US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40768"/>
            <a:ext cx="8208590" cy="518477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2525D1"/>
                </a:solidFill>
              </a:rPr>
              <a:t>一、</a:t>
            </a:r>
            <a:r>
              <a:rPr lang="en-US" altLang="zh-CN" b="1" dirty="0" smtClean="0">
                <a:solidFill>
                  <a:srgbClr val="2525D1"/>
                </a:solidFill>
              </a:rPr>
              <a:t>OLAP</a:t>
            </a:r>
            <a:r>
              <a:rPr lang="zh-CN" altLang="en-US" b="1" dirty="0" smtClean="0">
                <a:solidFill>
                  <a:srgbClr val="2525D1"/>
                </a:solidFill>
              </a:rPr>
              <a:t>与多维数据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、概念的提出：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0" dirty="0" smtClean="0">
                <a:solidFill>
                  <a:schemeClr val="tx1"/>
                </a:solidFill>
              </a:rPr>
              <a:t>E. F. CODD</a:t>
            </a:r>
            <a:r>
              <a:rPr lang="zh-CN" altLang="en-US" b="0" dirty="0" smtClean="0">
                <a:solidFill>
                  <a:schemeClr val="tx1"/>
                </a:solidFill>
              </a:rPr>
              <a:t>，</a:t>
            </a:r>
            <a:r>
              <a:rPr lang="en-US" altLang="zh-CN" b="0" dirty="0" smtClean="0">
                <a:solidFill>
                  <a:schemeClr val="tx1"/>
                </a:solidFill>
              </a:rPr>
              <a:t>1993</a:t>
            </a:r>
            <a:r>
              <a:rPr lang="zh-CN" altLang="en-US" b="0" dirty="0" smtClean="0">
                <a:solidFill>
                  <a:schemeClr val="tx1"/>
                </a:solidFill>
              </a:rPr>
              <a:t>，多维数据库和多维分析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、分析技术与数据仓库技术的关系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数据仓库依赖分析技术的发展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分析技术不一定依赖数据仓库，可直接基于源数据分析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rgbClr val="FF0000"/>
                </a:solidFill>
              </a:rPr>
              <a:t>分析技术的数据源：操作型数据库，历史备份数据，外部数据源，数据仓库等。</a:t>
            </a:r>
          </a:p>
        </p:txBody>
      </p:sp>
    </p:spTree>
    <p:extLst>
      <p:ext uri="{BB962C8B-B14F-4D97-AF65-F5344CB8AC3E}">
        <p14:creationId xmlns:p14="http://schemas.microsoft.com/office/powerpoint/2010/main" val="146841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88913"/>
            <a:ext cx="8641655" cy="6408737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、维（</a:t>
            </a:r>
            <a:r>
              <a:rPr lang="en-US" altLang="zh-CN" b="1" dirty="0" smtClean="0"/>
              <a:t>Dimension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marL="354013" indent="-354013">
              <a:lnSpc>
                <a:spcPct val="140000"/>
              </a:lnSpc>
            </a:pPr>
            <a:r>
              <a:rPr lang="zh-CN" altLang="en-US" sz="2200" b="1" dirty="0" smtClean="0">
                <a:solidFill>
                  <a:schemeClr val="tx1"/>
                </a:solidFill>
              </a:rPr>
              <a:t>维度：</a:t>
            </a:r>
            <a:r>
              <a:rPr lang="zh-CN" altLang="en-US" sz="2200" dirty="0" smtClean="0">
                <a:solidFill>
                  <a:schemeClr val="tx1"/>
                </a:solidFill>
              </a:rPr>
              <a:t>观察</a:t>
            </a:r>
            <a:r>
              <a:rPr lang="zh-CN" altLang="en-US" sz="2200" dirty="0">
                <a:solidFill>
                  <a:schemeClr val="tx1"/>
                </a:solidFill>
              </a:rPr>
              <a:t>分析数据的角度</a:t>
            </a:r>
            <a:r>
              <a:rPr lang="zh-CN" altLang="en-US" sz="2200" dirty="0" smtClean="0">
                <a:solidFill>
                  <a:schemeClr val="tx1"/>
                </a:solidFill>
              </a:rPr>
              <a:t>。</a:t>
            </a:r>
            <a:endParaRPr lang="en-US" altLang="zh-CN" sz="2200" dirty="0" smtClean="0">
              <a:solidFill>
                <a:schemeClr val="tx1"/>
              </a:solidFill>
            </a:endParaRPr>
          </a:p>
          <a:p>
            <a:pPr marL="354013" indent="-354013">
              <a:lnSpc>
                <a:spcPct val="140000"/>
              </a:lnSpc>
            </a:pPr>
            <a:r>
              <a:rPr lang="zh-CN" altLang="en-US" sz="2200" b="1" dirty="0" smtClean="0">
                <a:solidFill>
                  <a:schemeClr val="tx1"/>
                </a:solidFill>
              </a:rPr>
              <a:t>例：可以从三个‘维’度观察‘销售金额’这个对象</a:t>
            </a:r>
          </a:p>
          <a:p>
            <a:pPr marL="719773" lvl="1" indent="-354013">
              <a:lnSpc>
                <a:spcPct val="140000"/>
              </a:lnSpc>
            </a:pPr>
            <a:r>
              <a:rPr lang="zh-CN" altLang="en-US" dirty="0" smtClean="0"/>
              <a:t>时间维：可按时间角度分析、统计其销售金额</a:t>
            </a:r>
          </a:p>
          <a:p>
            <a:pPr marL="719773" lvl="1" indent="-354013">
              <a:lnSpc>
                <a:spcPct val="140000"/>
              </a:lnSpc>
            </a:pPr>
            <a:r>
              <a:rPr lang="zh-CN" altLang="en-US" dirty="0" smtClean="0"/>
              <a:t>商品维：可按不同商品分类角度分析、统计</a:t>
            </a:r>
          </a:p>
          <a:p>
            <a:pPr marL="719773" lvl="1" indent="-354013">
              <a:lnSpc>
                <a:spcPct val="140000"/>
              </a:lnSpc>
            </a:pPr>
            <a:r>
              <a:rPr lang="zh-CN" altLang="en-US" dirty="0" smtClean="0"/>
              <a:t>地域维：可按不同地域角度分析、统计销售金额</a:t>
            </a:r>
          </a:p>
          <a:p>
            <a:pPr marL="0" lvl="1" indent="0">
              <a:lnSpc>
                <a:spcPct val="140000"/>
              </a:lnSpc>
              <a:buSzPct val="70000"/>
              <a:buNone/>
            </a:pPr>
            <a:r>
              <a:rPr lang="en-US" altLang="zh-CN" sz="2400" b="1" dirty="0" smtClean="0">
                <a:solidFill>
                  <a:srgbClr val="008000"/>
                </a:solidFill>
              </a:rPr>
              <a:t>4</a:t>
            </a:r>
            <a:r>
              <a:rPr lang="zh-CN" altLang="en-US" sz="2400" b="1" dirty="0">
                <a:solidFill>
                  <a:srgbClr val="008000"/>
                </a:solidFill>
              </a:rPr>
              <a:t>、</a:t>
            </a:r>
            <a:r>
              <a:rPr lang="zh-CN" altLang="en-US" sz="2400" b="1" dirty="0" smtClean="0">
                <a:solidFill>
                  <a:srgbClr val="008000"/>
                </a:solidFill>
              </a:rPr>
              <a:t>层</a:t>
            </a:r>
            <a:r>
              <a:rPr lang="en-US" altLang="zh-CN" sz="2400" b="1" dirty="0">
                <a:solidFill>
                  <a:srgbClr val="008000"/>
                </a:solidFill>
              </a:rPr>
              <a:t>(Layer)</a:t>
            </a:r>
          </a:p>
          <a:p>
            <a:pPr marL="354013" lvl="2" indent="-354013">
              <a:lnSpc>
                <a:spcPct val="140000"/>
              </a:lnSpc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zh-CN" altLang="en-US" b="1" dirty="0" smtClean="0"/>
              <a:t>可以</a:t>
            </a:r>
            <a:r>
              <a:rPr lang="zh-CN" altLang="en-US" b="1" dirty="0"/>
              <a:t>从不同深度分析和观察对象，得到不同</a:t>
            </a:r>
            <a:r>
              <a:rPr lang="zh-CN" altLang="en-US" b="1" dirty="0" smtClean="0"/>
              <a:t>结果</a:t>
            </a:r>
            <a:endParaRPr lang="en-US" altLang="zh-CN" b="1" dirty="0" smtClean="0"/>
          </a:p>
          <a:p>
            <a:pPr marL="354013" lvl="2" indent="-354013">
              <a:lnSpc>
                <a:spcPct val="140000"/>
              </a:lnSpc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zh-CN" altLang="en-US" b="1" dirty="0" smtClean="0"/>
              <a:t>“层”</a:t>
            </a:r>
            <a:r>
              <a:rPr lang="zh-CN" altLang="en-US" b="1" dirty="0"/>
              <a:t>反映了对象观察的</a:t>
            </a:r>
            <a:r>
              <a:rPr lang="zh-CN" altLang="en-US" b="1" dirty="0" smtClean="0"/>
              <a:t>深度</a:t>
            </a:r>
            <a:endParaRPr lang="zh-CN" altLang="en-US" b="1" dirty="0"/>
          </a:p>
          <a:p>
            <a:pPr marL="354013" lvl="2" indent="-354013">
              <a:lnSpc>
                <a:spcPct val="140000"/>
              </a:lnSpc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zh-CN" altLang="en-US" b="1" dirty="0"/>
              <a:t>层与维的关联性：一个维中可允许存在若干个层，例如：</a:t>
            </a:r>
          </a:p>
          <a:p>
            <a:pPr marL="719773" lvl="1" indent="-354013">
              <a:lnSpc>
                <a:spcPct val="140000"/>
              </a:lnSpc>
            </a:pPr>
            <a:r>
              <a:rPr lang="zh-CN" altLang="en-US" dirty="0"/>
              <a:t>时间维：可以有日、周、月、季、年</a:t>
            </a:r>
          </a:p>
          <a:p>
            <a:pPr marL="719773" lvl="1" indent="-354013">
              <a:lnSpc>
                <a:spcPct val="140000"/>
              </a:lnSpc>
            </a:pPr>
            <a:r>
              <a:rPr lang="zh-CN" altLang="en-US" dirty="0"/>
              <a:t>地域维：可以有市、省、国、洲</a:t>
            </a:r>
          </a:p>
          <a:p>
            <a:pPr marL="719773" lvl="1" indent="-354013">
              <a:lnSpc>
                <a:spcPct val="140000"/>
              </a:lnSpc>
            </a:pPr>
            <a:r>
              <a:rPr lang="zh-CN" altLang="en-US" dirty="0"/>
              <a:t>商品维：商品的分类</a:t>
            </a:r>
          </a:p>
        </p:txBody>
      </p:sp>
    </p:spTree>
    <p:extLst>
      <p:ext uri="{BB962C8B-B14F-4D97-AF65-F5344CB8AC3E}">
        <p14:creationId xmlns:p14="http://schemas.microsoft.com/office/powerpoint/2010/main" val="33772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 bldLvl="2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260648"/>
            <a:ext cx="8353425" cy="6264275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、维成员</a:t>
            </a:r>
          </a:p>
          <a:p>
            <a:pPr marL="354013" lvl="1" indent="-354013">
              <a:lnSpc>
                <a:spcPct val="150000"/>
              </a:lnSpc>
              <a:buSzPct val="70000"/>
              <a:buFont typeface="Wingdings"/>
              <a:buChar char=""/>
            </a:pPr>
            <a:r>
              <a:rPr lang="zh-CN" altLang="en-US" dirty="0">
                <a:solidFill>
                  <a:srgbClr val="FF0000"/>
                </a:solidFill>
              </a:rPr>
              <a:t>维</a:t>
            </a:r>
            <a:r>
              <a:rPr lang="zh-CN" altLang="en-US" dirty="0" smtClean="0">
                <a:solidFill>
                  <a:srgbClr val="FF0000"/>
                </a:solidFill>
              </a:rPr>
              <a:t>成员：维</a:t>
            </a:r>
            <a:r>
              <a:rPr lang="zh-CN" altLang="en-US" dirty="0">
                <a:solidFill>
                  <a:srgbClr val="FF0000"/>
                </a:solidFill>
              </a:rPr>
              <a:t>的一个</a:t>
            </a:r>
            <a:r>
              <a:rPr lang="zh-CN" altLang="en-US" dirty="0" smtClean="0">
                <a:solidFill>
                  <a:srgbClr val="FF0000"/>
                </a:solidFill>
              </a:rPr>
              <a:t>取值</a:t>
            </a:r>
            <a:endParaRPr lang="zh-CN" altLang="en-US" dirty="0">
              <a:solidFill>
                <a:srgbClr val="FF0000"/>
              </a:solidFill>
            </a:endParaRPr>
          </a:p>
          <a:p>
            <a:pPr marL="354013" lvl="1" indent="-354013">
              <a:lnSpc>
                <a:spcPct val="150000"/>
              </a:lnSpc>
              <a:buSzPct val="70000"/>
              <a:buFont typeface="Wingdings"/>
              <a:buChar char=""/>
            </a:pPr>
            <a:r>
              <a:rPr lang="zh-CN" altLang="en-US" dirty="0">
                <a:solidFill>
                  <a:srgbClr val="FF0000"/>
                </a:solidFill>
              </a:rPr>
              <a:t>如果维是多层次的，</a:t>
            </a:r>
            <a:r>
              <a:rPr lang="zh-CN" altLang="en-US" dirty="0" smtClean="0">
                <a:solidFill>
                  <a:srgbClr val="FF0000"/>
                </a:solidFill>
              </a:rPr>
              <a:t>则维成员</a:t>
            </a:r>
            <a:r>
              <a:rPr lang="zh-CN" altLang="en-US" dirty="0">
                <a:solidFill>
                  <a:srgbClr val="FF0000"/>
                </a:solidFill>
              </a:rPr>
              <a:t>可以是不同维层次的</a:t>
            </a:r>
            <a:r>
              <a:rPr lang="zh-CN" altLang="en-US" dirty="0" smtClean="0">
                <a:solidFill>
                  <a:srgbClr val="FF0000"/>
                </a:solidFill>
              </a:rPr>
              <a:t>取值 </a:t>
            </a:r>
            <a:endParaRPr lang="zh-CN" altLang="en-US" dirty="0">
              <a:solidFill>
                <a:srgbClr val="FF0000"/>
              </a:solidFill>
            </a:endParaRPr>
          </a:p>
          <a:p>
            <a:pPr marL="354013" lvl="1" indent="-354013">
              <a:lnSpc>
                <a:spcPct val="150000"/>
              </a:lnSpc>
              <a:buSzPct val="70000"/>
              <a:buFont typeface="Wingdings"/>
              <a:buChar char=""/>
            </a:pPr>
            <a:r>
              <a:rPr lang="zh-CN" altLang="en-US" dirty="0"/>
              <a:t>例如：对时间维来说，‘某年某月某日’、‘某年某月’、‘某月某日’、‘某年’都是其维成员。</a:t>
            </a:r>
          </a:p>
          <a:p>
            <a:pPr marL="0" lvl="1" indent="0">
              <a:lnSpc>
                <a:spcPct val="150000"/>
              </a:lnSpc>
              <a:spcBef>
                <a:spcPts val="1200"/>
              </a:spcBef>
              <a:buSzPct val="70000"/>
              <a:buNone/>
            </a:pPr>
            <a:r>
              <a:rPr lang="en-US" altLang="zh-CN" sz="2400" b="1" dirty="0">
                <a:solidFill>
                  <a:srgbClr val="008000"/>
                </a:solidFill>
              </a:rPr>
              <a:t>6</a:t>
            </a:r>
            <a:r>
              <a:rPr lang="zh-CN" altLang="en-US" sz="2400" b="1" dirty="0">
                <a:solidFill>
                  <a:srgbClr val="008000"/>
                </a:solidFill>
              </a:rPr>
              <a:t>、多维数组</a:t>
            </a:r>
          </a:p>
          <a:p>
            <a:pPr marL="354013" lvl="1" indent="-354013">
              <a:lnSpc>
                <a:spcPct val="150000"/>
              </a:lnSpc>
              <a:buSzPct val="70000"/>
              <a:buFont typeface="Wingdings"/>
              <a:buChar char=""/>
            </a:pPr>
            <a:r>
              <a:rPr lang="zh-CN" altLang="en-US" dirty="0" smtClean="0">
                <a:solidFill>
                  <a:srgbClr val="FF0000"/>
                </a:solidFill>
              </a:rPr>
              <a:t>多维数组表示：（维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，维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</a:rPr>
              <a:t>……</a:t>
            </a:r>
            <a:r>
              <a:rPr lang="zh-CN" altLang="en-US" dirty="0" smtClean="0">
                <a:solidFill>
                  <a:srgbClr val="FF0000"/>
                </a:solidFill>
              </a:rPr>
              <a:t>，维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</a:rPr>
              <a:t>，变量）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变量：刻画所</a:t>
            </a:r>
            <a:r>
              <a:rPr lang="zh-CN" altLang="en-US" dirty="0"/>
              <a:t>观察的数据对象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维</a:t>
            </a:r>
            <a:r>
              <a:rPr lang="en-US" altLang="zh-CN" dirty="0"/>
              <a:t>1</a:t>
            </a:r>
            <a:r>
              <a:rPr lang="zh-CN" altLang="en-US" dirty="0"/>
              <a:t>、维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……</a:t>
            </a:r>
            <a:r>
              <a:rPr lang="zh-CN" altLang="en-US" dirty="0"/>
              <a:t>、维</a:t>
            </a:r>
            <a:r>
              <a:rPr lang="en-US" altLang="zh-CN" dirty="0" smtClean="0"/>
              <a:t>n</a:t>
            </a:r>
            <a:r>
              <a:rPr lang="zh-CN" altLang="en-US" dirty="0" smtClean="0"/>
              <a:t>：观察</a:t>
            </a:r>
            <a:r>
              <a:rPr lang="zh-CN" altLang="en-US" dirty="0"/>
              <a:t>该数据对象的角度。</a:t>
            </a:r>
          </a:p>
          <a:p>
            <a:pPr marL="354013" lvl="1" indent="-354013">
              <a:lnSpc>
                <a:spcPct val="150000"/>
              </a:lnSpc>
              <a:buSzPct val="70000"/>
              <a:buFont typeface="Wingdings"/>
              <a:buChar char=""/>
            </a:pPr>
            <a:r>
              <a:rPr lang="zh-CN" altLang="en-US" dirty="0"/>
              <a:t>例如</a:t>
            </a:r>
            <a:r>
              <a:rPr lang="zh-CN" altLang="en-US" dirty="0" smtClean="0"/>
              <a:t>：商品销售的</a:t>
            </a:r>
            <a:r>
              <a:rPr lang="zh-CN" altLang="en-US" dirty="0"/>
              <a:t>多维数组</a:t>
            </a:r>
            <a:r>
              <a:rPr lang="zh-CN" altLang="en-US" dirty="0" smtClean="0"/>
              <a:t>（</a:t>
            </a:r>
            <a:r>
              <a:rPr lang="zh-CN" altLang="en-US" dirty="0"/>
              <a:t>时间，商品种类，地区，销售额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（‘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年’，      ‘家电’，        ‘南京市’，‘</a:t>
            </a:r>
            <a:r>
              <a:rPr lang="en-US" altLang="zh-CN" dirty="0" smtClean="0"/>
              <a:t>1</a:t>
            </a:r>
            <a:r>
              <a:rPr lang="zh-CN" altLang="en-US" dirty="0" smtClean="0"/>
              <a:t>亿’）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（‘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月’，‘女性服装’，‘江苏省’，‘</a:t>
            </a:r>
            <a:r>
              <a:rPr lang="en-US" altLang="zh-CN" dirty="0" smtClean="0"/>
              <a:t>10</a:t>
            </a:r>
            <a:r>
              <a:rPr lang="zh-CN" altLang="en-US" dirty="0" smtClean="0"/>
              <a:t>亿’）</a:t>
            </a:r>
          </a:p>
        </p:txBody>
      </p:sp>
    </p:spTree>
    <p:extLst>
      <p:ext uri="{BB962C8B-B14F-4D97-AF65-F5344CB8AC3E}">
        <p14:creationId xmlns:p14="http://schemas.microsoft.com/office/powerpoint/2010/main" val="3816543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8160692"/>
              </p:ext>
            </p:extLst>
          </p:nvPr>
        </p:nvGraphicFramePr>
        <p:xfrm>
          <a:off x="755649" y="1198116"/>
          <a:ext cx="7698473" cy="3599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name="Image" r:id="rId3" imgW="5079365" imgH="2374603" progId="Photoshop.Image.7">
                  <p:embed/>
                </p:oleObj>
              </mc:Choice>
              <mc:Fallback>
                <p:oleObj name="Image" r:id="rId3" imgW="5079365" imgH="2374603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49" y="1198116"/>
                        <a:ext cx="7698473" cy="3599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611560" y="5314642"/>
            <a:ext cx="7915275" cy="92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rgbClr val="BBBBBB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342900" indent="-342900" algn="l" eaLnBrk="1" hangingPunct="1">
              <a:lnSpc>
                <a:spcPct val="13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ü"/>
            </a:pPr>
            <a:r>
              <a:rPr kumimoji="1" lang="zh-CN" altLang="en-US" sz="2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三维数组可以用一个</a:t>
            </a:r>
            <a:r>
              <a:rPr kumimoji="1" lang="zh-CN" altLang="en-US" sz="22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立方体来直观表示</a:t>
            </a:r>
            <a:endParaRPr kumimoji="1" lang="zh-CN" altLang="en-US" sz="2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eaLnBrk="1" hangingPunct="1">
              <a:lnSpc>
                <a:spcPct val="130000"/>
              </a:lnSpc>
              <a:buClr>
                <a:schemeClr val="accent1"/>
              </a:buClr>
              <a:buSzPct val="75000"/>
              <a:buFont typeface="Wingdings" panose="05000000000000000000" pitchFamily="2" charset="2"/>
              <a:buChar char="ü"/>
            </a:pPr>
            <a:r>
              <a:rPr kumimoji="1" lang="zh-CN" altLang="en-US" sz="22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</a:t>
            </a:r>
            <a:r>
              <a:rPr kumimoji="1" lang="zh-CN" altLang="en-US" sz="2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数组用多维</a:t>
            </a:r>
            <a:r>
              <a:rPr kumimoji="1" lang="zh-CN" altLang="en-US" sz="22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立方体（</a:t>
            </a:r>
            <a:r>
              <a:rPr kumimoji="1" lang="zh-CN" altLang="en-US" sz="2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超立方体）来表示</a:t>
            </a:r>
          </a:p>
        </p:txBody>
      </p:sp>
      <p:sp>
        <p:nvSpPr>
          <p:cNvPr id="3" name="矩形 2"/>
          <p:cNvSpPr/>
          <p:nvPr/>
        </p:nvSpPr>
        <p:spPr>
          <a:xfrm>
            <a:off x="489980" y="366455"/>
            <a:ext cx="7970452" cy="470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2525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多维数据举例：（地区</a:t>
            </a:r>
            <a:r>
              <a:rPr lang="zh-CN" altLang="en-US" sz="2400" b="1" dirty="0">
                <a:solidFill>
                  <a:srgbClr val="2525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，时间，电器商品种类，</a:t>
            </a:r>
            <a:r>
              <a:rPr lang="zh-CN" altLang="en-US" sz="2400" b="1" dirty="0" smtClean="0">
                <a:solidFill>
                  <a:srgbClr val="2525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销售额）</a:t>
            </a:r>
            <a:r>
              <a:rPr lang="en-US" altLang="zh-CN" sz="2400" b="1" dirty="0" smtClean="0">
                <a:solidFill>
                  <a:srgbClr val="2525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2525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7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052" y="548680"/>
            <a:ext cx="8507412" cy="5688632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2525D1"/>
                </a:solidFill>
              </a:rPr>
              <a:t>一、数据仓库的产生背景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200" b="1" dirty="0" smtClean="0"/>
              <a:t>3</a:t>
            </a:r>
            <a:r>
              <a:rPr lang="zh-CN" altLang="en-US" sz="2200" b="1" dirty="0" smtClean="0"/>
              <a:t>、</a:t>
            </a:r>
            <a:r>
              <a:rPr lang="en-US" altLang="zh-CN" sz="2200" b="1" dirty="0" smtClean="0"/>
              <a:t>OLTP</a:t>
            </a:r>
            <a:r>
              <a:rPr lang="zh-CN" altLang="en-US" sz="2200" b="1" dirty="0" smtClean="0"/>
              <a:t>与</a:t>
            </a:r>
            <a:r>
              <a:rPr lang="en-US" altLang="zh-CN" sz="2200" b="1" dirty="0" smtClean="0"/>
              <a:t>OLAP</a:t>
            </a:r>
            <a:r>
              <a:rPr lang="zh-CN" altLang="en-US" sz="2200" b="1" dirty="0" smtClean="0"/>
              <a:t>比较</a:t>
            </a:r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rgbClr val="FF0000"/>
                </a:solidFill>
              </a:rPr>
              <a:t>数据范围不同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：事务处理依赖局部数据，分析处理需要多数据源</a:t>
            </a: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rgbClr val="FF0000"/>
                </a:solidFill>
              </a:rPr>
              <a:t>数据时段不同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：事务处理访问当前数据，分析处理需要历史数据</a:t>
            </a: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rgbClr val="FF0000"/>
                </a:solidFill>
              </a:rPr>
              <a:t>数据粒度不同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：事务处理需要特定时点的细节数据</a:t>
            </a:r>
            <a:r>
              <a:rPr lang="zh-CN" altLang="en-US" sz="2200" b="0" dirty="0">
                <a:solidFill>
                  <a:schemeClr val="tx1"/>
                </a:solidFill>
              </a:rPr>
              <a:t>，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分析处理需要一段时间内不同粒度、不同层次的汇总数据</a:t>
            </a: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rgbClr val="FF0000"/>
                </a:solidFill>
              </a:rPr>
              <a:t>数据维度不同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：分析处理倾向于从多个维度分析数据，需要多维数据视图。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200" dirty="0"/>
              <a:t>4</a:t>
            </a:r>
            <a:r>
              <a:rPr lang="zh-CN" altLang="en-US" sz="2200" dirty="0"/>
              <a:t>、</a:t>
            </a:r>
            <a:r>
              <a:rPr lang="en-US" altLang="zh-CN" sz="2200" dirty="0"/>
              <a:t>DSS</a:t>
            </a:r>
            <a:r>
              <a:rPr lang="zh-CN" altLang="en-US" sz="2200" dirty="0"/>
              <a:t>需要分析处理，需要集成的数据视图</a:t>
            </a:r>
            <a:endParaRPr lang="en-US" altLang="zh-CN" sz="2200" dirty="0"/>
          </a:p>
          <a:p>
            <a:pPr>
              <a:lnSpc>
                <a:spcPct val="150000"/>
              </a:lnSpc>
              <a:buNone/>
            </a:pPr>
            <a:r>
              <a:rPr lang="en-US" altLang="zh-CN" sz="2200" dirty="0"/>
              <a:t>5</a:t>
            </a:r>
            <a:r>
              <a:rPr lang="zh-CN" altLang="en-US" sz="2200" dirty="0"/>
              <a:t>、数据仓库：为构建分析处理环境而出现的数据存储和组织技术</a:t>
            </a:r>
          </a:p>
        </p:txBody>
      </p:sp>
    </p:spTree>
    <p:extLst>
      <p:ext uri="{BB962C8B-B14F-4D97-AF65-F5344CB8AC3E}">
        <p14:creationId xmlns:p14="http://schemas.microsoft.com/office/powerpoint/2010/main" val="1603360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fld id="{9A24D6EB-B729-4089-A6A9-E04445D4AE6A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rgbClr val="2525D1"/>
                </a:solidFill>
              </a:rPr>
              <a:t>三维数据方图示</a:t>
            </a:r>
          </a:p>
        </p:txBody>
      </p:sp>
      <p:sp>
        <p:nvSpPr>
          <p:cNvPr id="113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648" y="1412776"/>
            <a:ext cx="8305800" cy="53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200" dirty="0" smtClean="0">
                <a:solidFill>
                  <a:srgbClr val="C00000"/>
                </a:solidFill>
              </a:rPr>
              <a:t>3</a:t>
            </a:r>
            <a:r>
              <a:rPr lang="zh-CN" altLang="en-US" sz="2200" dirty="0">
                <a:solidFill>
                  <a:srgbClr val="C00000"/>
                </a:solidFill>
              </a:rPr>
              <a:t>-</a:t>
            </a:r>
            <a:r>
              <a:rPr lang="en-US" altLang="zh-CN" sz="2200" dirty="0">
                <a:solidFill>
                  <a:srgbClr val="C00000"/>
                </a:solidFill>
              </a:rPr>
              <a:t>D</a:t>
            </a:r>
            <a:r>
              <a:rPr lang="zh-CN" altLang="en-US" sz="2200" dirty="0">
                <a:solidFill>
                  <a:srgbClr val="C00000"/>
                </a:solidFill>
              </a:rPr>
              <a:t>数据</a:t>
            </a:r>
            <a:r>
              <a:rPr lang="zh-CN" altLang="en-US" sz="2200" dirty="0" smtClean="0">
                <a:solidFill>
                  <a:srgbClr val="C00000"/>
                </a:solidFill>
              </a:rPr>
              <a:t>方：</a:t>
            </a:r>
            <a:r>
              <a:rPr lang="en-US" altLang="zh-CN" sz="2200" dirty="0" smtClean="0">
                <a:solidFill>
                  <a:srgbClr val="C00000"/>
                </a:solidFill>
              </a:rPr>
              <a:t>time</a:t>
            </a:r>
            <a:r>
              <a:rPr lang="zh-CN" altLang="en-US" sz="2200" dirty="0" smtClean="0">
                <a:solidFill>
                  <a:srgbClr val="C00000"/>
                </a:solidFill>
              </a:rPr>
              <a:t>、</a:t>
            </a:r>
            <a:r>
              <a:rPr lang="en-US" altLang="zh-CN" sz="2200" dirty="0" smtClean="0">
                <a:solidFill>
                  <a:srgbClr val="C00000"/>
                </a:solidFill>
              </a:rPr>
              <a:t>item</a:t>
            </a:r>
            <a:r>
              <a:rPr lang="zh-CN" altLang="en-US" sz="2200" dirty="0" smtClean="0">
                <a:solidFill>
                  <a:srgbClr val="C00000"/>
                </a:solidFill>
              </a:rPr>
              <a:t>、</a:t>
            </a:r>
            <a:r>
              <a:rPr lang="en-US" altLang="zh-CN" sz="2200" dirty="0" smtClean="0">
                <a:solidFill>
                  <a:srgbClr val="C00000"/>
                </a:solidFill>
              </a:rPr>
              <a:t>location</a:t>
            </a:r>
            <a:r>
              <a:rPr lang="zh-CN" altLang="en-US" sz="2200" dirty="0" smtClean="0">
                <a:solidFill>
                  <a:srgbClr val="C00000"/>
                </a:solidFill>
              </a:rPr>
              <a:t>，事实数据为</a:t>
            </a:r>
            <a:r>
              <a:rPr lang="en-US" altLang="zh-CN" sz="2200" dirty="0" err="1">
                <a:solidFill>
                  <a:srgbClr val="C00000"/>
                </a:solidFill>
              </a:rPr>
              <a:t>dollars_sold</a:t>
            </a:r>
            <a:endParaRPr lang="zh-CN" altLang="en-US" sz="2200" dirty="0">
              <a:solidFill>
                <a:srgbClr val="C00000"/>
              </a:solidFill>
            </a:endParaRPr>
          </a:p>
        </p:txBody>
      </p:sp>
      <p:pic>
        <p:nvPicPr>
          <p:cNvPr id="1130500" name="Picture 4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18022"/>
            <a:ext cx="73152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404813"/>
            <a:ext cx="8208590" cy="604837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2525D1"/>
                </a:solidFill>
              </a:rPr>
              <a:t>二、</a:t>
            </a:r>
            <a:r>
              <a:rPr lang="en-US" altLang="zh-CN" sz="2800" b="1" dirty="0" smtClean="0">
                <a:solidFill>
                  <a:srgbClr val="2525D1"/>
                </a:solidFill>
              </a:rPr>
              <a:t>OLAP</a:t>
            </a:r>
            <a:r>
              <a:rPr lang="zh-CN" altLang="en-US" sz="2800" b="1" dirty="0" smtClean="0">
                <a:solidFill>
                  <a:srgbClr val="2525D1"/>
                </a:solidFill>
              </a:rPr>
              <a:t>数据构造方式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ROLAP</a:t>
            </a:r>
            <a:r>
              <a:rPr lang="zh-CN" altLang="en-US" sz="2400" b="1" dirty="0" smtClean="0"/>
              <a:t>：</a:t>
            </a:r>
            <a:r>
              <a:rPr lang="en-US" altLang="zh-CN" sz="2400" b="1" dirty="0" smtClean="0"/>
              <a:t>Relational OLAP</a:t>
            </a:r>
            <a:endParaRPr lang="zh-CN" altLang="en-US" sz="2400" b="1" dirty="0" smtClean="0"/>
          </a:p>
          <a:p>
            <a:pPr lvl="1">
              <a:lnSpc>
                <a:spcPct val="150000"/>
              </a:lnSpc>
            </a:pPr>
            <a:r>
              <a:rPr lang="zh-CN" altLang="en-US" b="1" dirty="0" smtClean="0"/>
              <a:t>使用传统的关系数据库，将星型（雪花型）模式用二维表形式存储，表间用关键字相连，从而构成一个关系模式，它称为</a:t>
            </a:r>
            <a:r>
              <a:rPr lang="en-US" altLang="zh-CN" b="1" dirty="0" smtClean="0"/>
              <a:t>ROLAP</a:t>
            </a:r>
            <a:r>
              <a:rPr lang="zh-CN" altLang="en-US" b="1" dirty="0" smtClean="0"/>
              <a:t>。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smtClean="0"/>
              <a:t>ROLAP</a:t>
            </a:r>
            <a:r>
              <a:rPr lang="zh-CN" altLang="en-US" b="1" dirty="0" smtClean="0"/>
              <a:t>上的操作改写成</a:t>
            </a:r>
            <a:r>
              <a:rPr lang="en-US" altLang="zh-CN" b="1" dirty="0" smtClean="0"/>
              <a:t>RDBMS</a:t>
            </a:r>
            <a:r>
              <a:rPr lang="zh-CN" altLang="en-US" b="1" dirty="0" smtClean="0"/>
              <a:t>中的查询操作，并执行获得查询结果。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MOLAP</a:t>
            </a:r>
            <a:r>
              <a:rPr lang="zh-CN" altLang="en-US" sz="2400" b="1" dirty="0" smtClean="0"/>
              <a:t>：（</a:t>
            </a:r>
            <a:r>
              <a:rPr lang="en-US" altLang="zh-CN" sz="2400" b="1" dirty="0" smtClean="0"/>
              <a:t>Multi- </a:t>
            </a:r>
            <a:r>
              <a:rPr lang="en-US" altLang="zh-CN" sz="2400" b="1" dirty="0" err="1" smtClean="0"/>
              <a:t>Demensional</a:t>
            </a:r>
            <a:r>
              <a:rPr lang="en-US" altLang="zh-CN" sz="2400" b="1" dirty="0" smtClean="0"/>
              <a:t> OLAP</a:t>
            </a:r>
            <a:r>
              <a:rPr lang="zh-CN" altLang="en-US" sz="2400" b="1" dirty="0" smtClean="0"/>
              <a:t>）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 smtClean="0"/>
              <a:t>采用‘多维数据库管理系统’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MOLAP</a:t>
            </a:r>
            <a:r>
              <a:rPr lang="zh-CN" altLang="en-US" b="1" dirty="0" smtClean="0"/>
              <a:t>中，事实表被表示成一个多维数组。</a:t>
            </a:r>
          </a:p>
        </p:txBody>
      </p:sp>
    </p:spTree>
    <p:extLst>
      <p:ext uri="{BB962C8B-B14F-4D97-AF65-F5344CB8AC3E}">
        <p14:creationId xmlns:p14="http://schemas.microsoft.com/office/powerpoint/2010/main" val="1251152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858" y="476672"/>
            <a:ext cx="8064574" cy="6047953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2525D1"/>
                </a:solidFill>
              </a:rPr>
              <a:t>三、多维分析操作</a:t>
            </a:r>
          </a:p>
          <a:p>
            <a:pPr marL="254953" indent="-263525">
              <a:lnSpc>
                <a:spcPct val="150000"/>
              </a:lnSpc>
            </a:pPr>
            <a:r>
              <a:rPr lang="zh-CN" altLang="en-US" b="1" dirty="0" smtClean="0"/>
              <a:t>切片（</a:t>
            </a:r>
            <a:r>
              <a:rPr lang="en-US" altLang="zh-CN" b="1" dirty="0" smtClean="0"/>
              <a:t>slice</a:t>
            </a:r>
            <a:r>
              <a:rPr lang="zh-CN" altLang="en-US" b="1" dirty="0" smtClean="0"/>
              <a:t>）</a:t>
            </a:r>
            <a:r>
              <a:rPr lang="zh-CN" altLang="en-US" b="1" dirty="0" smtClean="0">
                <a:solidFill>
                  <a:schemeClr val="tx1"/>
                </a:solidFill>
              </a:rPr>
              <a:t>：在某一个维上，选定一个维成员的动作</a:t>
            </a:r>
          </a:p>
          <a:p>
            <a:pPr marL="254953" indent="-263525">
              <a:lnSpc>
                <a:spcPct val="150000"/>
              </a:lnSpc>
            </a:pPr>
            <a:r>
              <a:rPr lang="zh-CN" altLang="en-US" b="1" dirty="0" smtClean="0"/>
              <a:t>切块（</a:t>
            </a:r>
            <a:r>
              <a:rPr lang="en-US" altLang="zh-CN" b="1" dirty="0" smtClean="0"/>
              <a:t>dice</a:t>
            </a:r>
            <a:r>
              <a:rPr lang="zh-CN" altLang="en-US" b="1" dirty="0" smtClean="0"/>
              <a:t>）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在某</a:t>
            </a:r>
            <a:r>
              <a:rPr lang="zh-CN" altLang="en-US" dirty="0">
                <a:solidFill>
                  <a:schemeClr val="tx1"/>
                </a:solidFill>
              </a:rPr>
              <a:t>一个维上，选定某一区间的动作；</a:t>
            </a:r>
          </a:p>
          <a:p>
            <a:pPr marL="254953" indent="-263525">
              <a:lnSpc>
                <a:spcPct val="150000"/>
              </a:lnSpc>
            </a:pPr>
            <a:r>
              <a:rPr lang="zh-CN" altLang="en-US" b="1" dirty="0" smtClean="0"/>
              <a:t>下钻（</a:t>
            </a:r>
            <a:r>
              <a:rPr lang="en-US" altLang="zh-CN" b="1" dirty="0" smtClean="0"/>
              <a:t>drill - down</a:t>
            </a:r>
            <a:r>
              <a:rPr lang="zh-CN" altLang="en-US" b="1" dirty="0" smtClean="0"/>
              <a:t>）</a:t>
            </a:r>
            <a:r>
              <a:rPr lang="zh-CN" altLang="en-US" dirty="0">
                <a:solidFill>
                  <a:schemeClr val="tx1"/>
                </a:solidFill>
              </a:rPr>
              <a:t>：展开细节</a:t>
            </a:r>
          </a:p>
          <a:p>
            <a:pPr marL="254953" indent="-263525">
              <a:lnSpc>
                <a:spcPct val="150000"/>
              </a:lnSpc>
            </a:pPr>
            <a:r>
              <a:rPr lang="zh-CN" altLang="en-US" b="1" dirty="0" smtClean="0"/>
              <a:t>上卷（</a:t>
            </a:r>
            <a:r>
              <a:rPr lang="en-US" altLang="zh-CN" b="1" dirty="0" smtClean="0"/>
              <a:t>roll-up</a:t>
            </a:r>
            <a:r>
              <a:rPr lang="zh-CN" altLang="en-US" b="1" dirty="0" smtClean="0"/>
              <a:t>）</a:t>
            </a:r>
            <a:r>
              <a:rPr lang="zh-CN" altLang="en-US" dirty="0">
                <a:solidFill>
                  <a:schemeClr val="tx1"/>
                </a:solidFill>
              </a:rPr>
              <a:t>：在一定粒度上，取消细节，向上汇总</a:t>
            </a:r>
          </a:p>
          <a:p>
            <a:pPr marL="254953" indent="-263525">
              <a:lnSpc>
                <a:spcPct val="150000"/>
              </a:lnSpc>
            </a:pPr>
            <a:r>
              <a:rPr lang="zh-CN" altLang="en-US" b="1" dirty="0" smtClean="0"/>
              <a:t>旋转（</a:t>
            </a:r>
            <a:r>
              <a:rPr lang="en-US" altLang="zh-CN" b="1" dirty="0" smtClean="0"/>
              <a:t>pivot</a:t>
            </a:r>
            <a:r>
              <a:rPr lang="zh-CN" altLang="en-US" b="1" dirty="0" smtClean="0"/>
              <a:t>）</a:t>
            </a:r>
            <a:r>
              <a:rPr lang="zh-CN" altLang="en-US" dirty="0">
                <a:solidFill>
                  <a:schemeClr val="tx1"/>
                </a:solidFill>
              </a:rPr>
              <a:t>：旋转维度或维度的某个</a:t>
            </a:r>
            <a:r>
              <a:rPr lang="zh-CN" altLang="en-US" dirty="0" smtClean="0">
                <a:solidFill>
                  <a:schemeClr val="tx1"/>
                </a:solidFill>
              </a:rPr>
              <a:t>层次</a:t>
            </a:r>
            <a:endParaRPr lang="en-US" altLang="zh-CN" dirty="0">
              <a:solidFill>
                <a:schemeClr val="tx1"/>
              </a:solidFill>
            </a:endParaRPr>
          </a:p>
          <a:p>
            <a:pPr marL="620713" lvl="1" indent="-263525" eaLnBrk="1" hangingPunct="1">
              <a:lnSpc>
                <a:spcPct val="150000"/>
              </a:lnSpc>
            </a:pPr>
            <a:endParaRPr lang="zh-CN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43876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28184"/>
            <a:ext cx="1905000" cy="457200"/>
          </a:xfrm>
          <a:prstGeom prst="rect">
            <a:avLst/>
          </a:prstGeom>
        </p:spPr>
        <p:txBody>
          <a:bodyPr/>
          <a:lstStyle/>
          <a:p>
            <a:fld id="{EF2FBBFF-17D0-46B1-8246-05AF3352124C}" type="slidenum"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33</a:t>
            </a:fld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3378" y="188640"/>
            <a:ext cx="7793038" cy="7620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2525D1"/>
                </a:solidFill>
              </a:rPr>
              <a:t>OLAP </a:t>
            </a:r>
            <a:r>
              <a:rPr lang="zh-CN" altLang="en-US" dirty="0">
                <a:solidFill>
                  <a:srgbClr val="2525D1"/>
                </a:solidFill>
              </a:rPr>
              <a:t>操作: 上卷</a:t>
            </a:r>
            <a:endParaRPr lang="zh-CN" altLang="en-US" sz="4800" b="0" dirty="0">
              <a:solidFill>
                <a:srgbClr val="2525D1"/>
              </a:solidFill>
            </a:endParaRPr>
          </a:p>
        </p:txBody>
      </p:sp>
      <p:sp>
        <p:nvSpPr>
          <p:cNvPr id="111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382000" cy="533400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在 </a:t>
            </a:r>
            <a:r>
              <a:rPr lang="en-US" altLang="zh-CN" dirty="0">
                <a:solidFill>
                  <a:srgbClr val="C00000"/>
                </a:solidFill>
              </a:rPr>
              <a:t>location</a:t>
            </a:r>
            <a:r>
              <a:rPr lang="zh-CN" altLang="en-US" dirty="0">
                <a:solidFill>
                  <a:srgbClr val="C00000"/>
                </a:solidFill>
              </a:rPr>
              <a:t>上卷(由 </a:t>
            </a:r>
            <a:r>
              <a:rPr lang="en-US" altLang="zh-CN" dirty="0">
                <a:solidFill>
                  <a:srgbClr val="C00000"/>
                </a:solidFill>
              </a:rPr>
              <a:t>cities </a:t>
            </a:r>
            <a:r>
              <a:rPr lang="zh-CN" altLang="en-US" dirty="0">
                <a:solidFill>
                  <a:srgbClr val="C00000"/>
                </a:solidFill>
              </a:rPr>
              <a:t>到 </a:t>
            </a:r>
            <a:r>
              <a:rPr lang="en-US" altLang="zh-CN" dirty="0">
                <a:solidFill>
                  <a:srgbClr val="C00000"/>
                </a:solidFill>
              </a:rPr>
              <a:t>countries)</a:t>
            </a:r>
          </a:p>
        </p:txBody>
      </p:sp>
      <p:pic>
        <p:nvPicPr>
          <p:cNvPr id="1117188" name="Picture 4" descr="未命名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60984"/>
            <a:ext cx="8382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82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476672"/>
            <a:ext cx="7793038" cy="7620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2525D1"/>
                </a:solidFill>
              </a:rPr>
              <a:t>OLAP </a:t>
            </a:r>
            <a:r>
              <a:rPr lang="zh-CN" altLang="en-US" dirty="0">
                <a:solidFill>
                  <a:srgbClr val="2525D1"/>
                </a:solidFill>
              </a:rPr>
              <a:t>操作: 下钻</a:t>
            </a:r>
          </a:p>
        </p:txBody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57200"/>
          </a:xfrm>
        </p:spPr>
        <p:txBody>
          <a:bodyPr>
            <a:no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time</a:t>
            </a:r>
            <a:r>
              <a:rPr lang="zh-CN" altLang="en-US" dirty="0"/>
              <a:t>下钻 (由 </a:t>
            </a:r>
            <a:r>
              <a:rPr lang="en-US" altLang="zh-CN" dirty="0"/>
              <a:t>quarters </a:t>
            </a:r>
            <a:r>
              <a:rPr lang="zh-CN" altLang="en-US" dirty="0"/>
              <a:t>到 </a:t>
            </a:r>
            <a:r>
              <a:rPr lang="en-US" altLang="zh-CN" dirty="0"/>
              <a:t>months)</a:t>
            </a:r>
          </a:p>
        </p:txBody>
      </p:sp>
      <p:pic>
        <p:nvPicPr>
          <p:cNvPr id="1118212" name="Picture 4" descr="未命名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48" y="2492896"/>
            <a:ext cx="8382000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460948" y="6280150"/>
            <a:ext cx="1905000" cy="457200"/>
          </a:xfrm>
          <a:prstGeom prst="rect">
            <a:avLst/>
          </a:prstGeom>
        </p:spPr>
        <p:txBody>
          <a:bodyPr/>
          <a:lstStyle/>
          <a:p>
            <a:fld id="{F460F2E9-2427-485C-83F7-685507905AFC}" type="slidenum">
              <a:rPr lang="zh-CN" altLang="en-US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989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fld id="{669C9DF2-B384-485E-95FD-1E1A899EEAB8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6324600" cy="762000"/>
          </a:xfrm>
        </p:spPr>
        <p:txBody>
          <a:bodyPr/>
          <a:lstStyle/>
          <a:p>
            <a:r>
              <a:rPr lang="en-US" altLang="zh-CN" dirty="0">
                <a:solidFill>
                  <a:srgbClr val="2525D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OLAP</a:t>
            </a:r>
            <a:r>
              <a:rPr lang="zh-CN" altLang="en-US" dirty="0">
                <a:solidFill>
                  <a:srgbClr val="2525D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的分析方法</a:t>
            </a:r>
            <a:r>
              <a:rPr lang="zh-CN" altLang="en-US" dirty="0" smtClean="0">
                <a:solidFill>
                  <a:srgbClr val="2525D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:下钻</a:t>
            </a:r>
            <a:endParaRPr lang="zh-CN" altLang="en-US" dirty="0">
              <a:solidFill>
                <a:srgbClr val="2525D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  <p:pic>
        <p:nvPicPr>
          <p:cNvPr id="1147908" name="Picture 4" descr="zuanqu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268760"/>
            <a:ext cx="8305800" cy="19204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47909" name="Picture 5" descr="zuanqu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98788"/>
            <a:ext cx="8424863" cy="25105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7910" name="Rectangle 6"/>
          <p:cNvSpPr>
            <a:spLocks noChangeArrowheads="1"/>
          </p:cNvSpPr>
          <p:nvPr/>
        </p:nvSpPr>
        <p:spPr bwMode="auto">
          <a:xfrm>
            <a:off x="204664" y="3265388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宋体" pitchFamily="2" charset="-122"/>
              </a:rPr>
              <a:t>按单位维向下钻取</a:t>
            </a:r>
          </a:p>
        </p:txBody>
      </p:sp>
      <p:sp>
        <p:nvSpPr>
          <p:cNvPr id="1147911" name="Rectangle 7"/>
          <p:cNvSpPr>
            <a:spLocks noChangeArrowheads="1"/>
          </p:cNvSpPr>
          <p:nvPr/>
        </p:nvSpPr>
        <p:spPr bwMode="auto">
          <a:xfrm>
            <a:off x="-252536" y="3722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47912" name="AutoShape 8"/>
          <p:cNvSpPr>
            <a:spLocks noChangeArrowheads="1"/>
          </p:cNvSpPr>
          <p:nvPr/>
        </p:nvSpPr>
        <p:spPr bwMode="auto">
          <a:xfrm>
            <a:off x="3024064" y="3189188"/>
            <a:ext cx="533400" cy="609600"/>
          </a:xfrm>
          <a:prstGeom prst="downArrow">
            <a:avLst>
              <a:gd name="adj1" fmla="val 50000"/>
              <a:gd name="adj2" fmla="val 285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147913" name="AutoShape 9"/>
          <p:cNvSpPr>
            <a:spLocks noChangeArrowheads="1"/>
          </p:cNvSpPr>
          <p:nvPr/>
        </p:nvSpPr>
        <p:spPr bwMode="auto">
          <a:xfrm>
            <a:off x="5157664" y="3189188"/>
            <a:ext cx="609600" cy="6096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147916" name="Rectangle 12"/>
          <p:cNvSpPr>
            <a:spLocks noChangeArrowheads="1"/>
          </p:cNvSpPr>
          <p:nvPr/>
        </p:nvSpPr>
        <p:spPr bwMode="auto">
          <a:xfrm>
            <a:off x="5843464" y="3265388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  <a:ea typeface="宋体" pitchFamily="2" charset="-122"/>
              </a:rPr>
              <a:t>按单位维向上钻取</a:t>
            </a:r>
          </a:p>
        </p:txBody>
      </p:sp>
    </p:spTree>
    <p:extLst>
      <p:ext uri="{BB962C8B-B14F-4D97-AF65-F5344CB8AC3E}">
        <p14:creationId xmlns:p14="http://schemas.microsoft.com/office/powerpoint/2010/main" val="24631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fld id="{51024EA7-A604-4669-9364-44BA6FCA05B7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111923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43000" y="457200"/>
            <a:ext cx="7315200" cy="762000"/>
          </a:xfrm>
        </p:spPr>
        <p:txBody>
          <a:bodyPr/>
          <a:lstStyle/>
          <a:p>
            <a:pPr algn="ctr"/>
            <a:r>
              <a:rPr lang="en-US" altLang="zh-CN">
                <a:solidFill>
                  <a:srgbClr val="2525D1"/>
                </a:solidFill>
              </a:rPr>
              <a:t>OLAP </a:t>
            </a:r>
            <a:r>
              <a:rPr lang="zh-CN" altLang="en-US">
                <a:solidFill>
                  <a:srgbClr val="2525D1"/>
                </a:solidFill>
              </a:rPr>
              <a:t>操作:切片</a:t>
            </a:r>
          </a:p>
        </p:txBody>
      </p:sp>
      <p:sp>
        <p:nvSpPr>
          <p:cNvPr id="11192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412776"/>
            <a:ext cx="8077200" cy="457200"/>
          </a:xfrm>
        </p:spPr>
        <p:txBody>
          <a:bodyPr>
            <a:noAutofit/>
          </a:bodyPr>
          <a:lstStyle/>
          <a:p>
            <a:r>
              <a:rPr lang="zh-CN" altLang="en-US" dirty="0"/>
              <a:t>切片条件: </a:t>
            </a:r>
            <a:r>
              <a:rPr lang="en-US" altLang="zh-CN" dirty="0"/>
              <a:t>time=“Q2”</a:t>
            </a:r>
          </a:p>
        </p:txBody>
      </p:sp>
      <p:pic>
        <p:nvPicPr>
          <p:cNvPr id="1119236" name="Picture 1028" descr="未命名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02160"/>
            <a:ext cx="8382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fld id="{650A5F74-898E-4856-8173-A98A3D7E1861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1120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36984" y="404664"/>
            <a:ext cx="7391400" cy="7620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2525D1"/>
                </a:solidFill>
              </a:rPr>
              <a:t>OLAP </a:t>
            </a:r>
            <a:r>
              <a:rPr lang="zh-CN" altLang="en-US" dirty="0">
                <a:solidFill>
                  <a:srgbClr val="2525D1"/>
                </a:solidFill>
              </a:rPr>
              <a:t>操作: 切块</a:t>
            </a:r>
          </a:p>
        </p:txBody>
      </p:sp>
      <p:sp>
        <p:nvSpPr>
          <p:cNvPr id="11202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17376" y="1268760"/>
            <a:ext cx="8359080" cy="100811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切块条件:  (</a:t>
            </a:r>
            <a:r>
              <a:rPr lang="en-US" altLang="zh-CN" sz="1800" dirty="0"/>
              <a:t>location=“Montreal” or “Vancouver”) and (time=“Q1” or “Q2”) and (item=“home entertainment” or “computer”)</a:t>
            </a:r>
          </a:p>
        </p:txBody>
      </p:sp>
      <p:pic>
        <p:nvPicPr>
          <p:cNvPr id="1120260" name="Picture 1028" descr="未命名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78360"/>
            <a:ext cx="79248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78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fld id="{AF1E4FAA-2F65-45F1-A583-412AA4D8C36C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11212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9552" y="404664"/>
            <a:ext cx="7793038" cy="8382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2525D1"/>
                </a:solidFill>
              </a:rPr>
              <a:t>OLAP </a:t>
            </a:r>
            <a:r>
              <a:rPr lang="zh-CN" altLang="en-US" dirty="0">
                <a:solidFill>
                  <a:srgbClr val="2525D1"/>
                </a:solidFill>
              </a:rPr>
              <a:t>操作</a:t>
            </a:r>
            <a:r>
              <a:rPr lang="zh-CN" altLang="en-US" dirty="0" smtClean="0">
                <a:solidFill>
                  <a:srgbClr val="2525D1"/>
                </a:solidFill>
              </a:rPr>
              <a:t>: 旋转</a:t>
            </a:r>
            <a:endParaRPr lang="zh-CN" altLang="en-US" dirty="0">
              <a:solidFill>
                <a:srgbClr val="2525D1"/>
              </a:solidFill>
            </a:endParaRPr>
          </a:p>
        </p:txBody>
      </p:sp>
      <p:pic>
        <p:nvPicPr>
          <p:cNvPr id="1121284" name="Picture 1028" descr="未命名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57536"/>
            <a:ext cx="8431088" cy="462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3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fld id="{DF107CA2-ED32-41A2-A568-18C4F2231CDB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7354" y="304800"/>
            <a:ext cx="7793038" cy="7620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2525D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OLAP</a:t>
            </a:r>
            <a:r>
              <a:rPr lang="zh-CN" altLang="en-US" dirty="0">
                <a:solidFill>
                  <a:srgbClr val="2525D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的分析方法: 旋转</a:t>
            </a:r>
          </a:p>
        </p:txBody>
      </p:sp>
      <p:pic>
        <p:nvPicPr>
          <p:cNvPr id="1148932" name="Picture 4" descr="xuanzhuan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196752"/>
            <a:ext cx="8507288" cy="23042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48933" name="Picture 5" descr="xuanzhua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89040"/>
            <a:ext cx="8568952" cy="25577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5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7" name="Rectangle 3"/>
          <p:cNvSpPr>
            <a:spLocks noChangeArrowheads="1"/>
          </p:cNvSpPr>
          <p:nvPr/>
        </p:nvSpPr>
        <p:spPr bwMode="auto">
          <a:xfrm>
            <a:off x="1475656" y="529516"/>
            <a:ext cx="57606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73333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操作型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数据和分析型数据的区别</a:t>
            </a:r>
            <a:endParaRPr kumimoji="1"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61188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934710"/>
              </p:ext>
            </p:extLst>
          </p:nvPr>
        </p:nvGraphicFramePr>
        <p:xfrm>
          <a:off x="735137" y="1340768"/>
          <a:ext cx="7509271" cy="4754880"/>
        </p:xfrm>
        <a:graphic>
          <a:graphicData uri="http://schemas.openxmlformats.org/drawingml/2006/table">
            <a:tbl>
              <a:tblPr/>
              <a:tblGrid>
                <a:gridCol w="3260799"/>
                <a:gridCol w="4248472"/>
              </a:tblGrid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操作型数据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分析型数据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细节的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综合的，或提炼的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在存取瞬间是准确的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代表过去的数据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可更新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不更新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操作需求事先可知道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操作需求事先不知道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生命周期符合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SDLC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完全不同的生命周期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对性能要求高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对性能要求宽松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一个时刻操作一元组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一个时刻操作一集合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事务驱动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分析驱动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面向应用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面向分析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一次操作数据量小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一次操作数据量大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支持日常操作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支持管理决策需求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50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/>
          <p:cNvSpPr>
            <a:spLocks noGrp="1" noChangeArrowheads="1"/>
          </p:cNvSpPr>
          <p:nvPr>
            <p:ph type="title"/>
          </p:nvPr>
        </p:nvSpPr>
        <p:spPr>
          <a:xfrm>
            <a:off x="323528" y="773832"/>
            <a:ext cx="8147248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4000" dirty="0" smtClean="0"/>
              <a:t>11.4</a:t>
            </a:r>
            <a:r>
              <a:rPr lang="zh-CN" altLang="en-US" sz="4000" dirty="0" smtClean="0"/>
              <a:t>   </a:t>
            </a:r>
            <a:r>
              <a:rPr lang="zh-CN" altLang="en-US" sz="4000" dirty="0"/>
              <a:t>大</a:t>
            </a:r>
            <a:r>
              <a:rPr lang="zh-CN" altLang="en-US" sz="4000" dirty="0" smtClean="0"/>
              <a:t>数据与</a:t>
            </a:r>
            <a:r>
              <a:rPr lang="en-US" altLang="zh-CN" sz="4000" dirty="0" smtClean="0"/>
              <a:t>NoSQL</a:t>
            </a:r>
            <a:r>
              <a:rPr lang="zh-CN" altLang="en-US" sz="4000" dirty="0" smtClean="0"/>
              <a:t>数据库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9632" y="2204864"/>
            <a:ext cx="6984776" cy="3724275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50000"/>
              </a:lnSpc>
            </a:pPr>
            <a:r>
              <a:rPr lang="zh-CN" altLang="en-US" sz="3200" b="1" dirty="0" smtClean="0"/>
              <a:t>大数据时代特征</a:t>
            </a:r>
            <a:endParaRPr lang="en-US" altLang="zh-CN" sz="3200" b="1" dirty="0" smtClean="0"/>
          </a:p>
          <a:p>
            <a:pPr marL="442913" indent="-442913">
              <a:lnSpc>
                <a:spcPct val="150000"/>
              </a:lnSpc>
            </a:pPr>
            <a:r>
              <a:rPr lang="en-US" altLang="zh-CN" sz="3200" dirty="0" smtClean="0"/>
              <a:t>NoSQL</a:t>
            </a:r>
            <a:r>
              <a:rPr lang="zh-CN" altLang="en-US" sz="3200" dirty="0" smtClean="0"/>
              <a:t>数据库概述</a:t>
            </a:r>
            <a:endParaRPr lang="en-US" altLang="zh-CN" sz="3200" dirty="0" smtClean="0"/>
          </a:p>
          <a:p>
            <a:pPr marL="442913" indent="-442913">
              <a:lnSpc>
                <a:spcPct val="150000"/>
              </a:lnSpc>
            </a:pPr>
            <a:r>
              <a:rPr lang="zh-CN" altLang="en-US" sz="3200" dirty="0" smtClean="0"/>
              <a:t>内存数据库</a:t>
            </a:r>
            <a:endParaRPr lang="en-US" altLang="zh-CN" sz="3200" dirty="0" smtClean="0"/>
          </a:p>
          <a:p>
            <a:pPr marL="442913" indent="-442913">
              <a:lnSpc>
                <a:spcPct val="150000"/>
              </a:lnSpc>
            </a:pPr>
            <a:r>
              <a:rPr lang="en-US" altLang="zh-CN" sz="3200" dirty="0" smtClean="0"/>
              <a:t>Redis</a:t>
            </a:r>
            <a:r>
              <a:rPr lang="zh-CN" altLang="en-US" sz="3200" dirty="0" smtClean="0"/>
              <a:t>数据库</a:t>
            </a:r>
            <a:endParaRPr lang="en-US" altLang="zh-CN" sz="3200" dirty="0" smtClean="0"/>
          </a:p>
          <a:p>
            <a:pPr marL="442913" indent="-442913">
              <a:lnSpc>
                <a:spcPct val="150000"/>
              </a:lnSpc>
            </a:pPr>
            <a:endParaRPr lang="en-US" altLang="zh-CN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9873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64587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56" y="36541"/>
            <a:ext cx="3429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408" y="260648"/>
            <a:ext cx="8001000" cy="914400"/>
          </a:xfrm>
          <a:ln/>
        </p:spPr>
        <p:txBody>
          <a:bodyPr/>
          <a:lstStyle/>
          <a:p>
            <a:r>
              <a:rPr lang="en-US" altLang="zh-CN" dirty="0" smtClean="0"/>
              <a:t>11.4.1  </a:t>
            </a:r>
            <a:r>
              <a:rPr lang="zh-CN" altLang="en-US" dirty="0" smtClean="0"/>
              <a:t>大数据时代特征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504" y="6021288"/>
            <a:ext cx="8640960" cy="762000"/>
          </a:xfrm>
          <a:blipFill>
            <a:blip r:embed="rId3"/>
            <a:tile tx="0" ty="0" sx="100000" sy="100000" flip="none" algn="tl"/>
          </a:blip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zh-CN" sz="2200" dirty="0" smtClean="0">
                <a:solidFill>
                  <a:srgbClr val="2525D1"/>
                </a:solidFill>
              </a:rPr>
              <a:t>IBM</a:t>
            </a:r>
            <a:r>
              <a:rPr lang="zh-CN" altLang="en-US" sz="2200" dirty="0" smtClean="0">
                <a:solidFill>
                  <a:srgbClr val="2525D1"/>
                </a:solidFill>
              </a:rPr>
              <a:t>前首席执行官郭士纳：</a:t>
            </a:r>
            <a:r>
              <a:rPr lang="en-US" altLang="zh-CN" sz="2200" dirty="0" smtClean="0">
                <a:solidFill>
                  <a:srgbClr val="2525D1"/>
                </a:solidFill>
              </a:rPr>
              <a:t>IT</a:t>
            </a:r>
            <a:r>
              <a:rPr lang="zh-CN" altLang="en-US" sz="2200" dirty="0" smtClean="0">
                <a:solidFill>
                  <a:srgbClr val="2525D1"/>
                </a:solidFill>
              </a:rPr>
              <a:t>领域每隔十五年就迎来一次重大变革</a:t>
            </a:r>
          </a:p>
        </p:txBody>
      </p:sp>
      <p:graphicFrame>
        <p:nvGraphicFramePr>
          <p:cNvPr id="614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290670"/>
              </p:ext>
            </p:extLst>
          </p:nvPr>
        </p:nvGraphicFramePr>
        <p:xfrm>
          <a:off x="323528" y="2390129"/>
          <a:ext cx="8280920" cy="3660776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392367"/>
                <a:gridCol w="1625880"/>
                <a:gridCol w="1451984"/>
                <a:gridCol w="1319085"/>
                <a:gridCol w="2491604"/>
              </a:tblGrid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信息化浪潮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发生时间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标志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解决问题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代表企业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60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第一次浪潮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1980年前后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个人计算机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信息处理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Intel、AMD、IBM、苹果、微软、联想、戴尔、惠普等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第二次浪潮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1995年前后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互联网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信息传输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雅虎、谷歌、阿里巴巴百度、腾讯等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</a:tr>
              <a:tr h="1306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第三次浪潮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2010年前后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物联网</a:t>
                      </a:r>
                      <a:endParaRPr kumimoji="0" lang="en-US" altLang="zh-CN" sz="18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云计算</a:t>
                      </a:r>
                      <a:endParaRPr kumimoji="0" lang="en-US" altLang="zh-CN" sz="18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大数据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信息爆炸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涌现出一批新的市场标杆企业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5156" name="Text Box 75"/>
          <p:cNvSpPr txBox="1">
            <a:spLocks noChangeArrowheads="1"/>
          </p:cNvSpPr>
          <p:nvPr/>
        </p:nvSpPr>
        <p:spPr bwMode="auto">
          <a:xfrm>
            <a:off x="2897188" y="1948770"/>
            <a:ext cx="29702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2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次信息化浪潮</a:t>
            </a:r>
          </a:p>
        </p:txBody>
      </p:sp>
      <p:sp>
        <p:nvSpPr>
          <p:cNvPr id="7" name="Text Box 75"/>
          <p:cNvSpPr txBox="1">
            <a:spLocks noChangeArrowheads="1"/>
          </p:cNvSpPr>
          <p:nvPr/>
        </p:nvSpPr>
        <p:spPr bwMode="auto">
          <a:xfrm>
            <a:off x="251520" y="1340768"/>
            <a:ext cx="413077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一、大数据时代变革</a:t>
            </a:r>
            <a:endParaRPr lang="zh-CN" altLang="en-US" sz="26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6" y="5301208"/>
            <a:ext cx="7410624" cy="141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7424" y="282352"/>
            <a:ext cx="8001000" cy="914400"/>
          </a:xfrm>
          <a:ln/>
        </p:spPr>
        <p:txBody>
          <a:bodyPr/>
          <a:lstStyle/>
          <a:p>
            <a:r>
              <a:rPr lang="en-US" altLang="zh-CN" dirty="0" smtClean="0"/>
              <a:t>11.4.1  </a:t>
            </a:r>
            <a:r>
              <a:rPr lang="zh-CN" altLang="en-US" dirty="0" smtClean="0"/>
              <a:t>大数据</a:t>
            </a:r>
            <a:r>
              <a:rPr lang="zh-CN" altLang="en-US" dirty="0"/>
              <a:t>时代特征</a:t>
            </a:r>
            <a:endParaRPr lang="zh-CN" altLang="en-US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915816" y="1325562"/>
            <a:ext cx="304407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2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2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产生方式的变革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214662676"/>
              </p:ext>
            </p:extLst>
          </p:nvPr>
        </p:nvGraphicFramePr>
        <p:xfrm>
          <a:off x="467544" y="1556792"/>
          <a:ext cx="7992888" cy="3860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63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50" y="1916832"/>
            <a:ext cx="838681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528" y="260648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11.4.1  </a:t>
            </a:r>
            <a:r>
              <a:rPr lang="zh-CN" altLang="en-US" dirty="0" smtClean="0"/>
              <a:t>大数据</a:t>
            </a:r>
            <a:r>
              <a:rPr lang="zh-CN" altLang="en-US" dirty="0"/>
              <a:t>时代特征</a:t>
            </a:r>
            <a:endParaRPr lang="zh-CN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876256" y="50758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价值化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20917" y="1484784"/>
            <a:ext cx="3463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二、大数据特征</a:t>
            </a:r>
            <a:endParaRPr lang="zh-CN" altLang="en-US" sz="28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0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268760"/>
            <a:ext cx="7416824" cy="571500"/>
          </a:xfrm>
        </p:spPr>
        <p:txBody>
          <a:bodyPr>
            <a:normAutofit/>
          </a:bodyPr>
          <a:lstStyle/>
          <a:p>
            <a:pPr marL="265113" indent="-265113">
              <a:buSzPct val="50000"/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008000"/>
                </a:solidFill>
              </a:rPr>
              <a:t>大数据特征</a:t>
            </a:r>
            <a:r>
              <a:rPr lang="en-US" altLang="zh-CN" sz="2800" dirty="0" smtClean="0">
                <a:solidFill>
                  <a:srgbClr val="008000"/>
                </a:solidFill>
              </a:rPr>
              <a:t>——</a:t>
            </a:r>
            <a:r>
              <a:rPr lang="zh-CN" altLang="en-US" sz="2800" dirty="0" smtClean="0">
                <a:solidFill>
                  <a:srgbClr val="008000"/>
                </a:solidFill>
              </a:rPr>
              <a:t>大量化（</a:t>
            </a:r>
            <a:r>
              <a:rPr lang="en-US" altLang="zh-CN" sz="2800" dirty="0">
                <a:solidFill>
                  <a:srgbClr val="008000"/>
                </a:solidFill>
              </a:rPr>
              <a:t>volume</a:t>
            </a:r>
            <a:r>
              <a:rPr lang="zh-CN" altLang="en-US" sz="2800" dirty="0" smtClean="0">
                <a:solidFill>
                  <a:srgbClr val="008000"/>
                </a:solidFill>
              </a:rPr>
              <a:t>）</a:t>
            </a:r>
          </a:p>
        </p:txBody>
      </p:sp>
      <p:sp>
        <p:nvSpPr>
          <p:cNvPr id="13315" name="Rectangle 6"/>
          <p:cNvSpPr>
            <a:spLocks noChangeArrowheads="1"/>
          </p:cNvSpPr>
          <p:nvPr/>
        </p:nvSpPr>
        <p:spPr bwMode="auto">
          <a:xfrm>
            <a:off x="179511" y="1916832"/>
            <a:ext cx="8562561" cy="1085249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95536" y="1916832"/>
            <a:ext cx="818730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3300"/>
              </a:buClr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IDC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估测：数据每年增速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，两年翻一番（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大数据摩尔定律）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33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人类最近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两年产生的数据量相当于之前产生的全部数据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量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23528" y="260648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11.4.1  </a:t>
            </a:r>
            <a:r>
              <a:rPr lang="zh-CN" altLang="en-US" dirty="0" smtClean="0"/>
              <a:t>大数据</a:t>
            </a:r>
            <a:r>
              <a:rPr lang="zh-CN" altLang="en-US" dirty="0"/>
              <a:t>时代</a:t>
            </a:r>
            <a:r>
              <a:rPr lang="zh-CN" altLang="en-US" dirty="0" smtClean="0"/>
              <a:t>特征</a:t>
            </a:r>
          </a:p>
        </p:txBody>
      </p:sp>
      <p:grpSp>
        <p:nvGrpSpPr>
          <p:cNvPr id="6" name="Group 8"/>
          <p:cNvGrpSpPr>
            <a:grpSpLocks noChangeAspect="1"/>
          </p:cNvGrpSpPr>
          <p:nvPr/>
        </p:nvGrpSpPr>
        <p:grpSpPr bwMode="auto">
          <a:xfrm>
            <a:off x="1979712" y="332656"/>
            <a:ext cx="7164284" cy="6480586"/>
            <a:chOff x="2572" y="2552"/>
            <a:chExt cx="2852" cy="3082"/>
          </a:xfrm>
        </p:grpSpPr>
        <p:sp>
          <p:nvSpPr>
            <p:cNvPr id="7" name="AutoShape 7"/>
            <p:cNvSpPr>
              <a:spLocks noChangeAspect="1" noChangeArrowheads="1" noTextEdit="1"/>
            </p:cNvSpPr>
            <p:nvPr/>
          </p:nvSpPr>
          <p:spPr bwMode="auto">
            <a:xfrm>
              <a:off x="2736" y="2552"/>
              <a:ext cx="2688" cy="1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41993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2" y="3890"/>
              <a:ext cx="2692" cy="1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179512" y="3501008"/>
            <a:ext cx="20162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全球数据总量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0.7ZB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8.6ZB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：预计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40ZB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GB/TB/PB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EB/ZB/YB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47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640825" y="404664"/>
            <a:ext cx="3035631" cy="6311611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395536" y="1916832"/>
            <a:ext cx="496855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285750" indent="-285750">
              <a:spcBef>
                <a:spcPts val="900"/>
              </a:spcBef>
              <a:buClr>
                <a:srgbClr val="FF33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结构化数据和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非结构化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indent="-279400">
              <a:spcBef>
                <a:spcPts val="900"/>
              </a:spcBef>
              <a:buFontTx/>
              <a:buChar char="–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的结构化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indent="-279400">
              <a:spcBef>
                <a:spcPts val="900"/>
              </a:spcBef>
              <a:buFontTx/>
              <a:buChar char="–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的非结构化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900"/>
              </a:spcBef>
              <a:buClr>
                <a:srgbClr val="FF33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、文本、语音、图像、视频等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6"/>
            <a:ext cx="488778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5666721" y="502266"/>
            <a:ext cx="2937727" cy="621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54013" indent="-354013" eaLnBrk="1" hangingPunct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科学研究</a:t>
            </a: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基因组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LHC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加速器</a:t>
            </a: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与空间探测</a:t>
            </a:r>
          </a:p>
          <a:p>
            <a:pPr marL="354013" indent="-354013" eaLnBrk="1" hangingPunct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企业和组织应用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、文档、文件</a:t>
            </a: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交易记录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各种业务数据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4013" indent="-354013" eaLnBrk="1" hangingPunct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en-US" altLang="zh-CN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1.0</a:t>
            </a:r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4013" indent="-354013" eaLnBrk="1" hangingPunct="1">
              <a:lnSpc>
                <a:spcPct val="130000"/>
              </a:lnSpc>
              <a:buClr>
                <a:srgbClr val="FF3300"/>
              </a:buClr>
              <a:buFont typeface="Wingdings" pitchFamily="2" charset="2"/>
              <a:buChar char="p"/>
            </a:pPr>
            <a:r>
              <a:rPr lang="en-US" altLang="zh-CN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2.0</a:t>
            </a:r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点击流</a:t>
            </a: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Blog / SNS</a:t>
            </a:r>
          </a:p>
          <a:p>
            <a:pPr marL="633413" lvl="1" indent="-279400" eaLnBrk="1" hangingPunct="1">
              <a:lnSpc>
                <a:spcPct val="130000"/>
              </a:lnSpc>
              <a:buFont typeface="微软雅黑" panose="020B0503020204020204" pitchFamily="34" charset="-122"/>
              <a:buChar char="–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96752"/>
            <a:ext cx="5472608" cy="571500"/>
          </a:xfrm>
        </p:spPr>
        <p:txBody>
          <a:bodyPr>
            <a:normAutofit fontScale="90000"/>
          </a:bodyPr>
          <a:lstStyle/>
          <a:p>
            <a:pPr marL="265113" indent="-265113">
              <a:buSzPct val="50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8000"/>
                </a:solidFill>
              </a:rPr>
              <a:t>大数据特征</a:t>
            </a:r>
            <a:r>
              <a:rPr lang="en-US" altLang="zh-CN" sz="2800" dirty="0" smtClean="0">
                <a:solidFill>
                  <a:srgbClr val="008000"/>
                </a:solidFill>
              </a:rPr>
              <a:t>—</a:t>
            </a:r>
            <a:r>
              <a:rPr lang="zh-CN" altLang="en-US" sz="2800" dirty="0">
                <a:solidFill>
                  <a:srgbClr val="008000"/>
                </a:solidFill>
              </a:rPr>
              <a:t>多样化（</a:t>
            </a:r>
            <a:r>
              <a:rPr lang="en-US" altLang="zh-CN" sz="2800" dirty="0">
                <a:solidFill>
                  <a:srgbClr val="008000"/>
                </a:solidFill>
              </a:rPr>
              <a:t>VARIETY</a:t>
            </a:r>
            <a:r>
              <a:rPr lang="zh-CN" altLang="en-US" sz="2800" dirty="0" smtClean="0">
                <a:solidFill>
                  <a:srgbClr val="008000"/>
                </a:solidFill>
              </a:rPr>
              <a:t>）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51520" y="260648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11.4.1  </a:t>
            </a:r>
            <a:r>
              <a:rPr lang="zh-CN" altLang="en-US" dirty="0" smtClean="0"/>
              <a:t>大数据</a:t>
            </a:r>
            <a:r>
              <a:rPr lang="zh-CN" altLang="en-US" dirty="0"/>
              <a:t>时代</a:t>
            </a:r>
            <a:r>
              <a:rPr lang="zh-CN" altLang="en-US" dirty="0" smtClean="0"/>
              <a:t>特征</a:t>
            </a:r>
          </a:p>
        </p:txBody>
      </p:sp>
    </p:spTree>
    <p:extLst>
      <p:ext uri="{BB962C8B-B14F-4D97-AF65-F5344CB8AC3E}">
        <p14:creationId xmlns:p14="http://schemas.microsoft.com/office/powerpoint/2010/main" val="356870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7" descr="http://img.jrjimg.cn/2012/12/201212241242059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645024"/>
            <a:ext cx="8001000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23528" y="1124744"/>
            <a:ext cx="7632848" cy="5715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65113" indent="-265113" fontAlgn="auto">
              <a:spcAft>
                <a:spcPts val="0"/>
              </a:spcAft>
              <a:buSzPct val="50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8000"/>
                </a:solidFill>
              </a:rPr>
              <a:t>大数据特征</a:t>
            </a:r>
            <a:r>
              <a:rPr lang="en-US" altLang="zh-CN" sz="2800" dirty="0">
                <a:solidFill>
                  <a:srgbClr val="008000"/>
                </a:solidFill>
              </a:rPr>
              <a:t>—</a:t>
            </a:r>
            <a:r>
              <a:rPr lang="zh-CN" altLang="en-US" sz="2800" dirty="0" smtClean="0">
                <a:solidFill>
                  <a:srgbClr val="008000"/>
                </a:solidFill>
              </a:rPr>
              <a:t>快速化（</a:t>
            </a:r>
            <a:r>
              <a:rPr lang="en-US" altLang="zh-CN" sz="2800" dirty="0" smtClean="0">
                <a:solidFill>
                  <a:srgbClr val="008000"/>
                </a:solidFill>
              </a:rPr>
              <a:t>VELOCITY</a:t>
            </a:r>
            <a:r>
              <a:rPr lang="zh-CN" altLang="en-US" sz="2800" dirty="0" smtClean="0">
                <a:solidFill>
                  <a:srgbClr val="008000"/>
                </a:solidFill>
              </a:rPr>
              <a:t>）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51520" y="18864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11.4.1  </a:t>
            </a:r>
            <a:r>
              <a:rPr lang="zh-CN" altLang="en-US" dirty="0" smtClean="0"/>
              <a:t>大数据</a:t>
            </a:r>
            <a:r>
              <a:rPr lang="zh-CN" altLang="en-US" dirty="0"/>
              <a:t>时代</a:t>
            </a:r>
            <a:r>
              <a:rPr lang="zh-CN" altLang="en-US" dirty="0" smtClean="0"/>
              <a:t>特征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95536" y="1844824"/>
            <a:ext cx="8073008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285750" indent="-285750">
              <a:spcBef>
                <a:spcPts val="900"/>
              </a:spcBef>
              <a:buClr>
                <a:srgbClr val="FF33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数据产生快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indent="-279400">
              <a:spcBef>
                <a:spcPts val="900"/>
              </a:spcBef>
              <a:buFontTx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爆发式产生：核实验 ，每秒产生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级的数据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indent="-279400">
              <a:spcBef>
                <a:spcPts val="900"/>
              </a:spcBef>
              <a:buFontTx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涓涓细流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大量用户：点击流、日志、射频识别数据、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位置信息等关系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、文本、语音、图像、视频等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3413" indent="-279400">
              <a:spcBef>
                <a:spcPts val="900"/>
              </a:spcBef>
              <a:buFontTx/>
              <a:buChar char="–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数据处理快：批处理、流处理（将动态数据转变为正在使用的数据）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5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1000" y="1844824"/>
            <a:ext cx="8229600" cy="243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密度低，商业价值高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buFont typeface="微软雅黑" panose="020B0503020204020204" pitchFamily="34" charset="-122"/>
              <a:buChar char="–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视频为例，连续不间断监控过程中，可能有用的数据仅仅有一两秒，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但却具有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的数据价值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buFont typeface="微软雅黑" panose="020B0503020204020204" pitchFamily="34" charset="-122"/>
              <a:buChar char="–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如何通过强大的机器算法，迅速完成数据的价值“提纯”，是大数据亟待解决的问题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8" name="Picture 7" descr="C:\Users\lzy\Documents\Tencent Files\70004972\FileRecv\MobileFile\IMG_20150925_1221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09120"/>
            <a:ext cx="4104456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9" descr="C:\Users\lzy\Documents\Tencent Files\70004972\FileRecv\MobileFile\IMG_20150925_1437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09120"/>
            <a:ext cx="4464496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23528" y="1273324"/>
            <a:ext cx="6840760" cy="5715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65113" indent="-265113" fontAlgn="auto">
              <a:spcAft>
                <a:spcPts val="0"/>
              </a:spcAft>
              <a:buSzPct val="50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8000"/>
                </a:solidFill>
              </a:rPr>
              <a:t>大数据特征</a:t>
            </a:r>
            <a:r>
              <a:rPr lang="en-US" altLang="zh-CN" sz="2800" dirty="0">
                <a:solidFill>
                  <a:srgbClr val="008000"/>
                </a:solidFill>
              </a:rPr>
              <a:t>—</a:t>
            </a:r>
            <a:r>
              <a:rPr lang="zh-CN" altLang="en-US" sz="2800" dirty="0" smtClean="0">
                <a:solidFill>
                  <a:srgbClr val="008000"/>
                </a:solidFill>
              </a:rPr>
              <a:t>价值性（</a:t>
            </a:r>
            <a:r>
              <a:rPr lang="en-US" altLang="zh-CN" sz="2800" dirty="0" smtClean="0">
                <a:solidFill>
                  <a:srgbClr val="008000"/>
                </a:solidFill>
              </a:rPr>
              <a:t>VALUE</a:t>
            </a:r>
            <a:r>
              <a:rPr lang="zh-CN" altLang="en-US" sz="2800" dirty="0" smtClean="0">
                <a:solidFill>
                  <a:srgbClr val="008000"/>
                </a:solidFill>
              </a:rPr>
              <a:t>）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51520" y="260648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11.4.1  </a:t>
            </a:r>
            <a:r>
              <a:rPr lang="zh-CN" altLang="en-US" dirty="0" smtClean="0"/>
              <a:t>大数据</a:t>
            </a:r>
            <a:r>
              <a:rPr lang="zh-CN" altLang="en-US" dirty="0"/>
              <a:t>时代</a:t>
            </a:r>
            <a:r>
              <a:rPr lang="zh-CN" altLang="en-US" dirty="0" smtClean="0"/>
              <a:t>特征</a:t>
            </a:r>
          </a:p>
        </p:txBody>
      </p:sp>
    </p:spTree>
    <p:extLst>
      <p:ext uri="{BB962C8B-B14F-4D97-AF65-F5344CB8AC3E}">
        <p14:creationId xmlns:p14="http://schemas.microsoft.com/office/powerpoint/2010/main" val="271114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980728"/>
            <a:ext cx="8458200" cy="10081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三、大数据时代的思维方式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3408" y="282352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11.4.1  </a:t>
            </a:r>
            <a:r>
              <a:rPr lang="zh-CN" altLang="en-US" dirty="0" smtClean="0"/>
              <a:t>大数据</a:t>
            </a:r>
            <a:r>
              <a:rPr lang="zh-CN" altLang="en-US" dirty="0"/>
              <a:t>时代</a:t>
            </a:r>
            <a:r>
              <a:rPr lang="zh-CN" altLang="en-US" dirty="0" smtClean="0"/>
              <a:t>特征</a:t>
            </a:r>
          </a:p>
        </p:txBody>
      </p:sp>
      <p:pic>
        <p:nvPicPr>
          <p:cNvPr id="44037" name="Picture 5" descr="https://timgsa.baidu.com/timg?image&amp;quality=80&amp;size=b9999_10000&amp;sec=1511506590736&amp;di=e3fbae5389298f4d04f5e1bb41f22ac2&amp;imgtype=0&amp;src=http%3A%2F%2Fwww.cio.com.cn%2Fsource%2Fattachments%2Fimage%2F20150414%2F20150414131332_122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4864"/>
            <a:ext cx="3024336" cy="163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323528" y="2204864"/>
            <a:ext cx="8136904" cy="4226280"/>
            <a:chOff x="323528" y="2204864"/>
            <a:chExt cx="8136904" cy="4226280"/>
          </a:xfrm>
        </p:grpSpPr>
        <p:sp>
          <p:nvSpPr>
            <p:cNvPr id="38" name="圆角矩形 37"/>
            <p:cNvSpPr/>
            <p:nvPr/>
          </p:nvSpPr>
          <p:spPr>
            <a:xfrm>
              <a:off x="2051720" y="2204864"/>
              <a:ext cx="6408712" cy="40213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23528" y="2225126"/>
              <a:ext cx="1512168" cy="40213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2594458"/>
              <a:ext cx="4673774" cy="33030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4931718" y="237843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全样而非抽样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003726" y="374658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效率而非精确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075734" y="4845507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相关而非因果</a:t>
              </a:r>
            </a:p>
          </p:txBody>
        </p:sp>
        <p:pic>
          <p:nvPicPr>
            <p:cNvPr id="44039" name="Picture 7" descr="https://timgsa.baidu.com/timg?image&amp;quality=80&amp;size=b9999_10000&amp;sec=1511506665270&amp;di=3a5676e44d8d74bb913e481fd645aa63&amp;imgtype=0&amp;src=http%3A%2F%2Fpic.58pic.com%2F58pic%2F14%2F86%2F26%2F04N58PICDy2_102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513158"/>
              <a:ext cx="1238184" cy="110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2083230" y="2678237"/>
              <a:ext cx="1696682" cy="771025"/>
              <a:chOff x="1614314" y="4661892"/>
              <a:chExt cx="1824964" cy="642193"/>
            </a:xfrm>
          </p:grpSpPr>
          <p:pic>
            <p:nvPicPr>
              <p:cNvPr id="44046" name="Picture 1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5728" y="5037385"/>
                <a:ext cx="1733550" cy="266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047" name="Picture 1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4314" y="4661892"/>
                <a:ext cx="1733550" cy="495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4049" name="Picture 17" descr="https://timgsa.baidu.com/timg?image&amp;quality=80&amp;size=b9999_10000&amp;sec=1511507204454&amp;di=812408184ef436c53a35983df3631fcc&amp;imgtype=0&amp;src=http%3A%2F%2Fa0.att.hudong.com%2F76%2F88%2F20200000013920144726887060035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32" y="4025326"/>
              <a:ext cx="1411256" cy="86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051" name="Picture 19" descr="https://timgsa.baidu.com/timg?image&amp;quality=80&amp;size=b9999_10000&amp;sec=1511507279222&amp;di=e1c4c08e37ade0b981dcf0a2e90deeea&amp;imgtype=0&amp;src=http%3A%2F%2Fwww.d1net.com%2Fuploadfile%2F2015%2F0309%2F20150309020233239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9575" y="4097334"/>
              <a:ext cx="858289" cy="6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右箭头 8"/>
            <p:cNvSpPr/>
            <p:nvPr/>
          </p:nvSpPr>
          <p:spPr>
            <a:xfrm>
              <a:off x="827584" y="5393478"/>
              <a:ext cx="648072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左右箭头 9"/>
            <p:cNvSpPr/>
            <p:nvPr/>
          </p:nvSpPr>
          <p:spPr>
            <a:xfrm>
              <a:off x="2561583" y="5393478"/>
              <a:ext cx="858289" cy="43204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7544" y="231343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抽样数据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11676" y="373729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精确数据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39552" y="503343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因果关系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67544" y="6041550"/>
              <a:ext cx="1238184" cy="3693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传统思维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311876" y="235985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全量数据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383884" y="373729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混杂数据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383884" y="503343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相关关系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211960" y="6061812"/>
              <a:ext cx="2592287" cy="3693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大数据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思维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1575540" y="3067559"/>
            <a:ext cx="592678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1619672" y="4437112"/>
            <a:ext cx="592678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727940" y="5517232"/>
            <a:ext cx="592678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1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文本框 3"/>
          <p:cNvSpPr txBox="1">
            <a:spLocks noChangeArrowheads="1"/>
          </p:cNvSpPr>
          <p:nvPr/>
        </p:nvSpPr>
        <p:spPr bwMode="auto">
          <a:xfrm>
            <a:off x="467544" y="1155223"/>
            <a:ext cx="8136904" cy="558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627063" indent="-27146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一、</a:t>
            </a:r>
            <a:r>
              <a:rPr lang="en-US" altLang="zh-CN" sz="28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NoSQL</a:t>
            </a:r>
            <a:r>
              <a:rPr lang="zh-CN" altLang="en-US" sz="28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数据库的诞生</a:t>
            </a:r>
            <a:endParaRPr lang="en-US" altLang="zh-CN" sz="2800" b="1" dirty="0" smtClean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2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关系数据库</a:t>
            </a:r>
            <a:r>
              <a:rPr lang="zh-CN" altLang="zh-CN" sz="2200" b="1" dirty="0" smtClean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的关键特性</a:t>
            </a:r>
            <a:endParaRPr lang="en-US" altLang="zh-CN" sz="2200" b="1" dirty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宋体" pitchFamily="2" charset="-122"/>
              </a:rPr>
              <a:t>   </a:t>
            </a:r>
            <a:r>
              <a:rPr lang="zh-CN" altLang="en-US" sz="2000" dirty="0">
                <a:latin typeface="宋体" pitchFamily="2" charset="-122"/>
              </a:rPr>
              <a:t>① 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完善的事务机制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2000" dirty="0">
                <a:latin typeface="宋体" pitchFamily="2" charset="-122"/>
              </a:rPr>
              <a:t>② 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高效的查询机制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200" b="1" dirty="0" smtClean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Web2.0</a:t>
            </a:r>
            <a:r>
              <a:rPr lang="zh-CN" altLang="en-US" sz="2200" b="1" dirty="0" smtClean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时代的数据处理需求</a:t>
            </a:r>
            <a:endParaRPr lang="en-US" altLang="zh-CN" sz="2200" b="1" dirty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通常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要求严格的数据库事务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通常，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要求严格的读写实时性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通常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包含大量复杂的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查询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2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关系数据库</a:t>
            </a:r>
            <a:r>
              <a:rPr lang="zh-CN" altLang="en-US" sz="22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的面临的困境</a:t>
            </a:r>
            <a:endParaRPr lang="en-US" altLang="zh-CN" sz="2200" b="1" dirty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无法满足海量数据的管理需求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无法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满足高并发的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需求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无法满足高可扩展性和高可用性的需求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251520" y="260648"/>
            <a:ext cx="85344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11.4.2  NoSQL</a:t>
            </a:r>
            <a:r>
              <a:rPr lang="zh-CN" altLang="en-US" dirty="0" smtClean="0"/>
              <a:t>数据库概述</a:t>
            </a:r>
          </a:p>
        </p:txBody>
      </p:sp>
    </p:spTree>
    <p:extLst>
      <p:ext uri="{BB962C8B-B14F-4D97-AF65-F5344CB8AC3E}">
        <p14:creationId xmlns:p14="http://schemas.microsoft.com/office/powerpoint/2010/main" val="1398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260920"/>
            <a:ext cx="8208590" cy="6336432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3000" b="1" dirty="0" smtClean="0">
                <a:solidFill>
                  <a:srgbClr val="2525D1"/>
                </a:solidFill>
              </a:rPr>
              <a:t>二、数据仓库的概念</a:t>
            </a:r>
            <a:endParaRPr lang="en-US" altLang="zh-CN" sz="3000" b="1" dirty="0" smtClean="0">
              <a:solidFill>
                <a:srgbClr val="2525D1"/>
              </a:solidFill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200" dirty="0" smtClean="0"/>
              <a:t>1</a:t>
            </a:r>
            <a:r>
              <a:rPr lang="zh-CN" altLang="en-US" sz="2200" dirty="0" smtClean="0"/>
              <a:t>、</a:t>
            </a:r>
            <a:r>
              <a:rPr lang="zh-CN" altLang="en-US" sz="2200" b="1" dirty="0" smtClean="0"/>
              <a:t>定义：</a:t>
            </a:r>
            <a:endParaRPr lang="en-US" altLang="zh-CN" sz="2200" b="1" dirty="0" smtClean="0"/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tx2"/>
                </a:solidFill>
              </a:rPr>
              <a:t>一种面向主题的、集成的、不可更新的、随时间不断变化的数据集合，用于支持企业或组织的决策分析处理。</a:t>
            </a:r>
            <a:endParaRPr lang="en-US" altLang="zh-CN" sz="2200" b="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tx2"/>
                </a:solidFill>
              </a:rPr>
              <a:t>本质上和数据库一样，是计算机内有组织、可共享的数据集合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200" dirty="0" smtClean="0"/>
              <a:t>2</a:t>
            </a:r>
            <a:r>
              <a:rPr lang="zh-CN" altLang="en-US" sz="2200" dirty="0" smtClean="0"/>
              <a:t>、</a:t>
            </a:r>
            <a:r>
              <a:rPr lang="zh-CN" altLang="en-US" sz="2200" b="1" dirty="0" smtClean="0"/>
              <a:t>特征</a:t>
            </a:r>
          </a:p>
          <a:p>
            <a:pPr marL="347028" indent="-355600">
              <a:lnSpc>
                <a:spcPct val="150000"/>
              </a:lnSpc>
            </a:pPr>
            <a:r>
              <a:rPr lang="zh-CN" altLang="en-US" sz="2200" b="0" dirty="0" smtClean="0">
                <a:solidFill>
                  <a:srgbClr val="FF0000"/>
                </a:solidFill>
              </a:rPr>
              <a:t>面向主题 </a:t>
            </a:r>
            <a:r>
              <a:rPr lang="zh-CN" altLang="en-US" sz="2200" b="0" dirty="0" smtClean="0">
                <a:solidFill>
                  <a:schemeClr val="tx2"/>
                </a:solidFill>
              </a:rPr>
              <a:t>：数据按照主题来建模、优化、组织。</a:t>
            </a:r>
          </a:p>
          <a:p>
            <a:pPr marL="347028" indent="-355600">
              <a:lnSpc>
                <a:spcPct val="150000"/>
              </a:lnSpc>
            </a:pPr>
            <a:r>
              <a:rPr lang="zh-CN" altLang="en-US" sz="2200" b="0" dirty="0" smtClean="0">
                <a:solidFill>
                  <a:srgbClr val="FF0000"/>
                </a:solidFill>
              </a:rPr>
              <a:t>集成性 ：</a:t>
            </a:r>
            <a:r>
              <a:rPr lang="zh-CN" altLang="en-US" sz="2200" b="0" dirty="0" smtClean="0">
                <a:solidFill>
                  <a:schemeClr val="tx2"/>
                </a:solidFill>
              </a:rPr>
              <a:t>数据来自企业内、外的多个数据源，经过清洗、转化、集成后存入数据仓库，提供整个组织的业务完整视图。</a:t>
            </a:r>
          </a:p>
          <a:p>
            <a:pPr marL="347028" indent="-355600">
              <a:lnSpc>
                <a:spcPct val="150000"/>
              </a:lnSpc>
            </a:pPr>
            <a:r>
              <a:rPr lang="zh-CN" altLang="en-US" sz="2200" b="0" dirty="0" smtClean="0">
                <a:solidFill>
                  <a:srgbClr val="FF0000"/>
                </a:solidFill>
              </a:rPr>
              <a:t>不可更新：</a:t>
            </a:r>
            <a:r>
              <a:rPr lang="zh-CN" altLang="en-US" sz="2200" b="0" dirty="0" smtClean="0">
                <a:solidFill>
                  <a:schemeClr val="tx2"/>
                </a:solidFill>
              </a:rPr>
              <a:t>数据仓库中的数据一般不执行更新操作，对事务数据库的更新，将通过数据集成过程，反映到数据仓库中。</a:t>
            </a:r>
          </a:p>
          <a:p>
            <a:pPr marL="347028" indent="-355600">
              <a:lnSpc>
                <a:spcPct val="150000"/>
              </a:lnSpc>
            </a:pPr>
            <a:r>
              <a:rPr lang="zh-CN" altLang="en-US" sz="2200" b="0" dirty="0" smtClean="0">
                <a:solidFill>
                  <a:srgbClr val="FF0000"/>
                </a:solidFill>
              </a:rPr>
              <a:t>时变性：</a:t>
            </a:r>
            <a:r>
              <a:rPr lang="zh-CN" altLang="en-US" sz="2200" b="0" dirty="0" smtClean="0">
                <a:solidFill>
                  <a:schemeClr val="tx2"/>
                </a:solidFill>
              </a:rPr>
              <a:t>随着时间的推移，不断有新数据追加到数据仓库中；不断有超过存储期限的数据被删除，这将引起数据仓库中与时间有关的聚集数据的重新计算。</a:t>
            </a:r>
          </a:p>
        </p:txBody>
      </p:sp>
    </p:spTree>
    <p:extLst>
      <p:ext uri="{BB962C8B-B14F-4D97-AF65-F5344CB8AC3E}">
        <p14:creationId xmlns:p14="http://schemas.microsoft.com/office/powerpoint/2010/main" val="294796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" y="1888356"/>
            <a:ext cx="874008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3528" y="4293096"/>
            <a:ext cx="835292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 </a:t>
            </a:r>
            <a:r>
              <a:rPr lang="zh-CN" altLang="en-US" sz="24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基本理念</a:t>
            </a:r>
            <a:endParaRPr lang="zh-CN" altLang="en-US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不一定遵循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的一些基本要求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，例如：关系表结构、标准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语言、事务的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特性等。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传统数据库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NoSQL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存储被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简化，更灵活。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0305" y="476672"/>
            <a:ext cx="7904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SzTx/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数据库的特性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1196752"/>
            <a:ext cx="7344816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概念演变</a:t>
            </a:r>
            <a:endParaRPr lang="zh-CN" altLang="en-US" sz="28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85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342205" y="2060848"/>
            <a:ext cx="855027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易扩展性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去掉了经典的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特性，数据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之间无关系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，容易扩展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在架构层面的可扩展性，甚至多种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数据结构的灵活性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关系数据库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增删字段比较麻烦，特别数据量非常大的表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数据库：无需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字段，随时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可以存储自定义的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数据格式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0305" y="539969"/>
            <a:ext cx="7904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SzTx/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的特性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1322184"/>
            <a:ext cx="73448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数据库特性</a:t>
            </a:r>
            <a:endParaRPr lang="zh-CN" altLang="en-US" sz="28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9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456630" y="2348880"/>
            <a:ext cx="821982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模型实现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非常高的读写性能，大数据量下同样表现优秀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这得益于它的无关系性，数据库的结构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种类和平台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繁多、各有专长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1398" y="602104"/>
            <a:ext cx="7904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SzTx/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的特性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4621" y="1466200"/>
            <a:ext cx="73448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数据库特性（续）</a:t>
            </a:r>
            <a:endParaRPr lang="zh-CN" altLang="en-US" sz="28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31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3"/>
          <p:cNvSpPr>
            <a:spLocks noChangeArrowheads="1"/>
          </p:cNvSpPr>
          <p:nvPr/>
        </p:nvSpPr>
        <p:spPr bwMode="auto">
          <a:xfrm>
            <a:off x="539552" y="548680"/>
            <a:ext cx="7842448" cy="55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已经有很多公司使用了</a:t>
            </a:r>
            <a:r>
              <a:rPr lang="en-US" altLang="zh-CN" sz="24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NoSQL</a:t>
            </a:r>
            <a:r>
              <a:rPr lang="zh-CN" altLang="en-US" sz="2400" b="1" dirty="0">
                <a:solidFill>
                  <a:srgbClr val="008000"/>
                </a:solidFill>
                <a:latin typeface="微软雅黑" pitchFamily="34" charset="-122"/>
                <a:ea typeface="微软雅黑" pitchFamily="34" charset="-122"/>
              </a:rPr>
              <a:t>数据库：</a:t>
            </a:r>
            <a:endParaRPr lang="en-US" altLang="zh-CN" sz="2400" b="1" dirty="0">
              <a:solidFill>
                <a:srgbClr val="008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33413" lvl="1" indent="-3683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Google</a:t>
            </a:r>
          </a:p>
          <a:p>
            <a:pPr marL="633413" lvl="1" indent="-3683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Facebook</a:t>
            </a:r>
          </a:p>
          <a:p>
            <a:pPr marL="633413" lvl="1" indent="-3683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Mozilla</a:t>
            </a:r>
          </a:p>
          <a:p>
            <a:pPr marL="633413" lvl="1" indent="-3683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Adobe</a:t>
            </a:r>
          </a:p>
          <a:p>
            <a:pPr marL="633413" lvl="1" indent="-3683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Foursquare</a:t>
            </a:r>
          </a:p>
          <a:p>
            <a:pPr marL="633413" lvl="1" indent="-3683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LinkedIn</a:t>
            </a:r>
          </a:p>
          <a:p>
            <a:pPr marL="633413" lvl="1" indent="-3683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Digg</a:t>
            </a:r>
          </a:p>
          <a:p>
            <a:pPr marL="633413" lvl="1" indent="-3683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McGraw-Hill Education</a:t>
            </a:r>
          </a:p>
          <a:p>
            <a:pPr marL="633413" lvl="1" indent="-3683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Vermont Public Radio</a:t>
            </a:r>
          </a:p>
        </p:txBody>
      </p:sp>
    </p:spTree>
    <p:extLst>
      <p:ext uri="{BB962C8B-B14F-4D97-AF65-F5344CB8AC3E}">
        <p14:creationId xmlns:p14="http://schemas.microsoft.com/office/powerpoint/2010/main" val="13150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306492" y="1412776"/>
            <a:ext cx="822594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两个重要的基础性工作</a:t>
            </a: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</a:p>
          <a:p>
            <a:pPr marL="1076325" lvl="2" indent="-26511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各列数据进行排序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6325" lvl="2" indent="-26511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值按范围分布在多台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6325" lvl="2" indent="-26511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数据更新有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严格的一致性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保证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Amazon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Dynamo</a:t>
            </a:r>
          </a:p>
          <a:p>
            <a:pPr marL="1076325" lvl="2" indent="-26511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将数据按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6325" lvl="2" indent="-26511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数据分片模型有比较强的容灾性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76325" lvl="2" indent="-26511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实现了相对松散的弱一致性：最终一致性。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323528" y="476672"/>
            <a:ext cx="8620447" cy="78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SzTx/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的数据模型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5940152" y="2180910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92280" y="2132856"/>
            <a:ext cx="1313180" cy="54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>
              <a:lnSpc>
                <a:spcPct val="150000"/>
              </a:lnSpc>
            </a:pPr>
            <a:r>
              <a:rPr lang="zh-CN" altLang="en-US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列簇存储</a:t>
            </a:r>
            <a:endParaRPr lang="en-US" altLang="zh-CN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940152" y="4365104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92280" y="4317050"/>
            <a:ext cx="1313180" cy="54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>
              <a:lnSpc>
                <a:spcPct val="15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值存储</a:t>
            </a:r>
            <a:endParaRPr lang="en-US" altLang="zh-CN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9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323529" y="260648"/>
            <a:ext cx="864096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268288" indent="-268288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主要的</a:t>
            </a:r>
            <a:r>
              <a:rPr lang="en-US" altLang="zh-CN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sz="28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5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524250"/>
              </p:ext>
            </p:extLst>
          </p:nvPr>
        </p:nvGraphicFramePr>
        <p:xfrm>
          <a:off x="179512" y="1196752"/>
          <a:ext cx="8496943" cy="536540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656184"/>
                <a:gridCol w="4104456"/>
                <a:gridCol w="2736303"/>
              </a:tblGrid>
              <a:tr h="312985"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部分代表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/>
                </a:tc>
              </a:tr>
              <a:tr h="911152"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列存储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按列存储数据</a:t>
                      </a:r>
                      <a:endParaRPr kumimoji="0" lang="en-US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适于结构化和半结构化数据，方便数据压缩，对按列查询有非常大的</a:t>
                      </a: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I/O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优势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Hbase</a:t>
                      </a:r>
                      <a:endParaRPr kumimoji="0" lang="zh-CN" altLang="en-US" sz="1800" b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Cassandra</a:t>
                      </a:r>
                      <a:endParaRPr kumimoji="0" lang="zh-CN" altLang="en-US" sz="18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Hypertable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</a:tr>
              <a:tr h="1080120"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key-value</a:t>
                      </a:r>
                    </a:p>
                    <a:p>
                      <a:pPr marL="762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</a:t>
                      </a: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key-value</a:t>
                      </a: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对存储</a:t>
                      </a:r>
                      <a:endParaRPr kumimoji="0" lang="en-US" altLang="zh-CN" sz="1800" b="1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1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可以通过</a:t>
                      </a:r>
                      <a:r>
                        <a:rPr kumimoji="0" lang="en-US" altLang="zh-CN" sz="1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kumimoji="0" lang="zh-CN" altLang="en-US" sz="1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快速查询到对应的</a:t>
                      </a:r>
                      <a:r>
                        <a:rPr kumimoji="0" lang="en-US" altLang="zh-CN" sz="1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Tokyo Cabinet / Tyrant</a:t>
                      </a:r>
                      <a:endParaRPr kumimoji="0" lang="zh-CN" altLang="en-US" sz="18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Berkeley DB</a:t>
                      </a:r>
                      <a:endParaRPr kumimoji="0" lang="zh-CN" altLang="en-US" sz="18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MemcacheDB</a:t>
                      </a:r>
                      <a:endParaRPr kumimoji="0" lang="zh-CN" altLang="en-US" sz="18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Redis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</a:tr>
              <a:tr h="846936"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文档存储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用类似 </a:t>
                      </a:r>
                      <a:r>
                        <a:rPr kumimoji="0" lang="en-US" altLang="zh-CN" sz="1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json</a:t>
                      </a: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的格式存储文档内容</a:t>
                      </a:r>
                      <a:endParaRPr kumimoji="0" lang="en-US" altLang="zh-CN" sz="1800" b="1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可对某些字段建立索引，实现关系数据库的某些功能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MongoDB</a:t>
                      </a:r>
                      <a:endParaRPr kumimoji="0" lang="zh-CN" altLang="en-US" sz="1800" b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CouchDB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</a:tr>
              <a:tr h="764046"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图存储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图形关系的最佳存储</a:t>
                      </a:r>
                      <a:endParaRPr kumimoji="0" lang="en-US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关系数据库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在图数据设计和访问等方面很</a:t>
                      </a: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不方便</a:t>
                      </a: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Neo4J</a:t>
                      </a:r>
                      <a:r>
                        <a:rPr kumimoji="0" lang="zh-CN" alt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kumimoji="0" lang="en-US" altLang="zh-CN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FlockDB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kumimoji="0" lang="en-US" altLang="zh-CN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InfoGrid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</a:tr>
              <a:tr h="748122"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对象存储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</a:t>
                      </a: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类似面向对象语言的语法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，来</a:t>
                      </a: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操作数据库，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访问数据</a:t>
                      </a: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对象</a:t>
                      </a: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db4o</a:t>
                      </a:r>
                      <a:endParaRPr kumimoji="0" lang="zh-CN" altLang="en-US" sz="18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Versant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</a:tr>
              <a:tr h="625971"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xml</a:t>
                      </a: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</a:t>
                      </a: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XML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数据，支持</a:t>
                      </a: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XML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的内部查询语法，比如</a:t>
                      </a:r>
                      <a:r>
                        <a:rPr kumimoji="0" lang="en-US" altLang="zh-CN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XQuery,Xpath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marL="76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微软雅黑" pitchFamily="34" charset="-122"/>
                        </a:defRPr>
                      </a:lvl9pPr>
                    </a:lstStyle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Berkeley DB XML</a:t>
                      </a:r>
                      <a:endParaRPr kumimoji="0" lang="zh-CN" altLang="en-US" sz="180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76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BaseX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02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3141663"/>
            <a:ext cx="692626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88913"/>
            <a:ext cx="1981200" cy="259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85021"/>
                  </a:outerShdw>
                </a:effectLst>
              </a14:hiddenEffects>
            </a:ext>
          </a:extLst>
        </p:spPr>
      </p:pic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188913"/>
            <a:ext cx="3721100" cy="295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85021"/>
                  </a:outerShdw>
                </a:effectLst>
              </a14:hiddenEffects>
            </a:ext>
          </a:extLst>
        </p:spPr>
      </p:pic>
      <p:sp>
        <p:nvSpPr>
          <p:cNvPr id="37893" name="矩形 2"/>
          <p:cNvSpPr>
            <a:spLocks noChangeArrowheads="1"/>
          </p:cNvSpPr>
          <p:nvPr/>
        </p:nvSpPr>
        <p:spPr bwMode="auto">
          <a:xfrm>
            <a:off x="323850" y="409575"/>
            <a:ext cx="6540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  <a:defRPr sz="2400" b="1">
                <a:solidFill>
                  <a:srgbClr val="244583"/>
                </a:solidFill>
                <a:latin typeface="微软雅黑" pitchFamily="34" charset="-122"/>
                <a:ea typeface="微软雅黑" pitchFamily="34" charset="-122"/>
              </a:defRPr>
            </a:lvl1pPr>
            <a:lvl2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2100">
                <a:solidFill>
                  <a:srgbClr val="006600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E0752F"/>
              </a:buClr>
              <a:buSzPct val="60000"/>
              <a:buFont typeface="Wingdings" pitchFamily="2" charset="2"/>
              <a:buChar char=""/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EC3AE"/>
              </a:buClr>
              <a:buSzPct val="60000"/>
              <a:buFont typeface="Wingdings" pitchFamily="2" charset="2"/>
              <a:buChar char=""/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lvl="1"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000" b="1">
                <a:solidFill>
                  <a:srgbClr val="C00000"/>
                </a:solidFill>
              </a:rPr>
              <a:t>键</a:t>
            </a:r>
            <a:endParaRPr lang="en-US" altLang="zh-CN" sz="2000" b="1">
              <a:solidFill>
                <a:srgbClr val="C00000"/>
              </a:solidFill>
            </a:endParaRPr>
          </a:p>
          <a:p>
            <a:pPr marL="0" lvl="1"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000" b="1">
                <a:solidFill>
                  <a:srgbClr val="C00000"/>
                </a:solidFill>
              </a:rPr>
              <a:t>值</a:t>
            </a:r>
            <a:endParaRPr lang="en-US" altLang="zh-CN" sz="2000" b="1">
              <a:solidFill>
                <a:srgbClr val="C00000"/>
              </a:solidFill>
            </a:endParaRPr>
          </a:p>
          <a:p>
            <a:pPr marL="0" lvl="1"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</a:rPr>
              <a:t>存</a:t>
            </a:r>
            <a:endParaRPr lang="en-US" altLang="zh-CN" sz="2000" b="1">
              <a:solidFill>
                <a:srgbClr val="C00000"/>
              </a:solidFill>
            </a:endParaRPr>
          </a:p>
          <a:p>
            <a:pPr marL="0" lvl="1"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</a:rPr>
              <a:t>储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  <p:sp>
        <p:nvSpPr>
          <p:cNvPr id="37894" name="矩形 3"/>
          <p:cNvSpPr>
            <a:spLocks noChangeArrowheads="1"/>
          </p:cNvSpPr>
          <p:nvPr/>
        </p:nvSpPr>
        <p:spPr bwMode="auto">
          <a:xfrm>
            <a:off x="4465638" y="476250"/>
            <a:ext cx="4413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  <a:defRPr sz="2400" b="1">
                <a:solidFill>
                  <a:srgbClr val="244583"/>
                </a:solidFill>
                <a:latin typeface="微软雅黑" pitchFamily="34" charset="-122"/>
                <a:ea typeface="微软雅黑" pitchFamily="34" charset="-122"/>
              </a:defRPr>
            </a:lvl1pPr>
            <a:lvl2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2100">
                <a:solidFill>
                  <a:srgbClr val="006600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E0752F"/>
              </a:buClr>
              <a:buSzPct val="60000"/>
              <a:buFont typeface="Wingdings" pitchFamily="2" charset="2"/>
              <a:buChar char=""/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EC3AE"/>
              </a:buClr>
              <a:buSzPct val="60000"/>
              <a:buFont typeface="Wingdings" pitchFamily="2" charset="2"/>
              <a:buChar char=""/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marL="0" lvl="1"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</a:rPr>
              <a:t>列</a:t>
            </a:r>
            <a:endParaRPr lang="en-US" altLang="zh-CN" sz="2000" b="1">
              <a:solidFill>
                <a:srgbClr val="C00000"/>
              </a:solidFill>
            </a:endParaRPr>
          </a:p>
          <a:p>
            <a:pPr marL="0" lvl="1"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</a:rPr>
              <a:t>簇</a:t>
            </a:r>
            <a:endParaRPr lang="en-US" altLang="zh-CN" sz="2000" b="1">
              <a:solidFill>
                <a:srgbClr val="C00000"/>
              </a:solidFill>
            </a:endParaRPr>
          </a:p>
          <a:p>
            <a:pPr marL="0" lvl="1"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</a:rPr>
              <a:t>存</a:t>
            </a:r>
            <a:endParaRPr lang="en-US" altLang="zh-CN" sz="2000" b="1">
              <a:solidFill>
                <a:srgbClr val="C00000"/>
              </a:solidFill>
            </a:endParaRPr>
          </a:p>
          <a:p>
            <a:pPr marL="0" lvl="1"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C00000"/>
                </a:solidFill>
              </a:rPr>
              <a:t>储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  <p:sp>
        <p:nvSpPr>
          <p:cNvPr id="37895" name="矩形 4"/>
          <p:cNvSpPr>
            <a:spLocks noChangeArrowheads="1"/>
          </p:cNvSpPr>
          <p:nvPr/>
        </p:nvSpPr>
        <p:spPr bwMode="auto">
          <a:xfrm>
            <a:off x="977900" y="6188075"/>
            <a:ext cx="7050088" cy="554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  <a:defRPr sz="2400" b="1">
                <a:solidFill>
                  <a:srgbClr val="244583"/>
                </a:solidFill>
                <a:latin typeface="微软雅黑" pitchFamily="34" charset="-122"/>
                <a:ea typeface="微软雅黑" pitchFamily="34" charset="-122"/>
              </a:defRPr>
            </a:lvl1pPr>
            <a:lvl2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2100">
                <a:solidFill>
                  <a:srgbClr val="006600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E0752F"/>
              </a:buClr>
              <a:buSzPct val="60000"/>
              <a:buFont typeface="Wingdings" pitchFamily="2" charset="2"/>
              <a:buChar char=""/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EC3AE"/>
              </a:buClr>
              <a:buSzPct val="60000"/>
              <a:buFont typeface="Wingdings" pitchFamily="2" charset="2"/>
              <a:buChar char=""/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lvl="1"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000" b="1">
                <a:solidFill>
                  <a:srgbClr val="C00000"/>
                </a:solidFill>
              </a:rPr>
              <a:t>文档</a:t>
            </a:r>
            <a:r>
              <a:rPr lang="zh-CN" altLang="en-US" sz="2000" b="1">
                <a:solidFill>
                  <a:srgbClr val="C00000"/>
                </a:solidFill>
              </a:rPr>
              <a:t>存储                                  </a:t>
            </a:r>
            <a:r>
              <a:rPr lang="zh-CN" altLang="zh-CN" sz="2000" b="1">
                <a:solidFill>
                  <a:srgbClr val="C00000"/>
                </a:solidFill>
              </a:rPr>
              <a:t>图形</a:t>
            </a:r>
            <a:r>
              <a:rPr lang="zh-CN" altLang="en-US" sz="2000" b="1">
                <a:solidFill>
                  <a:srgbClr val="C00000"/>
                </a:solidFill>
              </a:rPr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1339339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34132"/>
            <a:ext cx="8370794" cy="4669506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3529" y="332656"/>
            <a:ext cx="813690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Times New Roman" pitchFamily="18" charset="0"/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268288" indent="-268288" eaLnBrk="1" hangingPunct="1"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主要的</a:t>
            </a:r>
            <a:r>
              <a:rPr lang="en-US" altLang="zh-CN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sz="28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28202" y="116632"/>
            <a:ext cx="3276246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列簇存储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1968426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188640"/>
            <a:ext cx="8208912" cy="720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四、列存储模型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5460" y="1052736"/>
            <a:ext cx="814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行存储和列存储</a:t>
            </a:r>
            <a:endParaRPr lang="zh-CN" alt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37977"/>
            <a:ext cx="8280920" cy="497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131840" y="1765969"/>
            <a:ext cx="5328592" cy="3000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存储：采用“列”作为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单元，是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数据库非常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重要的数据存储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数据写入：列存储效率低于行存储效率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数据读取：拥有独特优势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0225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直接将对应列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0225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每列数据是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同质的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数据解析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0225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更适于压缩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956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7"/>
            <a:ext cx="8568952" cy="511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51520" y="188640"/>
            <a:ext cx="8208912" cy="720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四、列存储模型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3452" y="1045402"/>
            <a:ext cx="1550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列存储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556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12776"/>
            <a:ext cx="8147248" cy="498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2525D1"/>
                </a:solidFill>
              </a:rPr>
              <a:t>1</a:t>
            </a:r>
            <a:r>
              <a:rPr lang="zh-CN" altLang="en-US" dirty="0" smtClean="0">
                <a:solidFill>
                  <a:srgbClr val="2525D1"/>
                </a:solidFill>
              </a:rPr>
              <a:t>、外部数据源</a:t>
            </a:r>
            <a:endParaRPr lang="en-US" altLang="zh-CN" dirty="0" smtClean="0">
              <a:solidFill>
                <a:srgbClr val="2525D1"/>
              </a:solidFill>
            </a:endParaRPr>
          </a:p>
          <a:p>
            <a:pPr marL="530225" lvl="1" indent="-265113"/>
            <a:r>
              <a:rPr lang="zh-CN" altLang="en-US" b="0" dirty="0" smtClean="0">
                <a:solidFill>
                  <a:schemeClr val="tx1"/>
                </a:solidFill>
              </a:rPr>
              <a:t>构建</a:t>
            </a:r>
            <a:r>
              <a:rPr lang="zh-CN" altLang="en-US" b="0" dirty="0">
                <a:solidFill>
                  <a:schemeClr val="tx1"/>
                </a:solidFill>
              </a:rPr>
              <a:t>一个数据仓库，必然要有充足的数据来源，从外部为数据仓库系统提供进行分析的“原材料”——</a:t>
            </a:r>
            <a:r>
              <a:rPr lang="zh-CN" altLang="en-US" b="0" dirty="0" smtClean="0">
                <a:solidFill>
                  <a:schemeClr val="tx1"/>
                </a:solidFill>
              </a:rPr>
              <a:t>数据，这些</a:t>
            </a:r>
            <a:r>
              <a:rPr lang="zh-CN" altLang="en-US" b="0" dirty="0">
                <a:solidFill>
                  <a:schemeClr val="tx1"/>
                </a:solidFill>
              </a:rPr>
              <a:t>数据来源称为数据仓库的外部数据源。 </a:t>
            </a:r>
          </a:p>
          <a:p>
            <a:pPr marL="530225" lvl="1" indent="-265113"/>
            <a:r>
              <a:rPr lang="zh-CN" altLang="en-US" b="0" dirty="0">
                <a:solidFill>
                  <a:schemeClr val="tx1"/>
                </a:solidFill>
              </a:rPr>
              <a:t>外部数据源并不局限于传统数据库，可以是非结构化的信息，如文本文件，也可以是网络资源。 </a:t>
            </a:r>
          </a:p>
          <a:p>
            <a:pPr marL="530225" lvl="1" indent="-265113"/>
            <a:r>
              <a:rPr lang="zh-CN" altLang="en-US" b="0" dirty="0">
                <a:solidFill>
                  <a:schemeClr val="tx1"/>
                </a:solidFill>
              </a:rPr>
              <a:t>要保证数据仓库进行的分析能得出正确的、有价值的结论，就必须保证外部数据源的完整、正确。 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2525D1"/>
                </a:solidFill>
              </a:rPr>
              <a:t>2</a:t>
            </a:r>
            <a:r>
              <a:rPr lang="zh-CN" altLang="en-US" dirty="0" smtClean="0">
                <a:solidFill>
                  <a:srgbClr val="2525D1"/>
                </a:solidFill>
              </a:rPr>
              <a:t>、</a:t>
            </a:r>
            <a:r>
              <a:rPr lang="en-US" altLang="zh-CN" dirty="0" smtClean="0">
                <a:solidFill>
                  <a:srgbClr val="2525D1"/>
                </a:solidFill>
              </a:rPr>
              <a:t>ETL</a:t>
            </a:r>
            <a:r>
              <a:rPr lang="zh-CN" altLang="en-US" dirty="0">
                <a:solidFill>
                  <a:srgbClr val="2525D1"/>
                </a:solidFill>
              </a:rPr>
              <a:t>：</a:t>
            </a:r>
            <a:r>
              <a:rPr lang="en-US" altLang="zh-CN" dirty="0">
                <a:solidFill>
                  <a:srgbClr val="2525D1"/>
                </a:solidFill>
              </a:rPr>
              <a:t>Extract/Transformation/Load</a:t>
            </a:r>
          </a:p>
          <a:p>
            <a:pPr lvl="1"/>
            <a:r>
              <a:rPr lang="zh-CN" altLang="en-US" dirty="0" smtClean="0"/>
              <a:t>针对外部数据源进行的数据抽取、转换、装载</a:t>
            </a:r>
          </a:p>
          <a:p>
            <a:pPr lvl="1"/>
            <a:r>
              <a:rPr lang="zh-CN" altLang="en-US" dirty="0" smtClean="0"/>
              <a:t>针对加载的数据，进行不同粒度的汇总和综合</a:t>
            </a:r>
            <a:endParaRPr lang="zh-CN" altLang="en-US" dirty="0"/>
          </a:p>
        </p:txBody>
      </p:sp>
      <p:sp>
        <p:nvSpPr>
          <p:cNvPr id="5" name="AutoShape 2"/>
          <p:cNvSpPr>
            <a:spLocks noGrp="1" noChangeArrowheads="1"/>
          </p:cNvSpPr>
          <p:nvPr>
            <p:ph type="title"/>
          </p:nvPr>
        </p:nvSpPr>
        <p:spPr>
          <a:xfrm>
            <a:off x="323528" y="477044"/>
            <a:ext cx="7924800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三</a:t>
            </a:r>
            <a:r>
              <a:rPr lang="zh-CN" altLang="en-US" sz="3200" dirty="0" smtClean="0"/>
              <a:t>、外部数据源与数据仓库的数据组织</a:t>
            </a:r>
          </a:p>
        </p:txBody>
      </p:sp>
    </p:spTree>
    <p:extLst>
      <p:ext uri="{BB962C8B-B14F-4D97-AF65-F5344CB8AC3E}">
        <p14:creationId xmlns:p14="http://schemas.microsoft.com/office/powerpoint/2010/main" val="425016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188640"/>
            <a:ext cx="8208912" cy="720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四、列存储模型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5460" y="1052736"/>
            <a:ext cx="814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列簇存储</a:t>
            </a:r>
            <a:r>
              <a:rPr lang="en-US" altLang="zh-CN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800" b="1" dirty="0" err="1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endParaRPr lang="zh-CN" altLang="en-US" sz="28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772816"/>
            <a:ext cx="6192688" cy="3866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79512" y="5733256"/>
            <a:ext cx="8496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划分：指定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Split Key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行数超过阈值则分裂为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行数超过阈值，继续分裂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内的数据按照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Row Key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有序存储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6300192" y="1731580"/>
            <a:ext cx="24488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列簇存储：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定义列簇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</a:p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将“同簇”数据存储在一起。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 1-1</a:t>
            </a:r>
            <a:r>
              <a:rPr lang="zh-CN" altLang="en-US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Region1</a:t>
            </a:r>
            <a:r>
              <a:rPr lang="zh-CN" altLang="en-US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CF1</a:t>
            </a:r>
            <a:r>
              <a:rPr lang="zh-CN" altLang="en-US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，它对应底层的一个</a:t>
            </a:r>
            <a:r>
              <a:rPr lang="en-US" altLang="zh-CN" sz="2000" b="1" dirty="0" err="1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HFile</a:t>
            </a:r>
            <a:endParaRPr lang="zh-CN" altLang="en-US" sz="2000" b="1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4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268760"/>
            <a:ext cx="8280920" cy="525658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主要的列式存储数据库</a:t>
            </a:r>
            <a:endParaRPr lang="en-US" altLang="zh-CN" sz="2800" b="1" dirty="0" smtClean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Cassandra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列式数据库排位第一，流行度很高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转交给到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全体数据库中排名第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数据库排名第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位，紧随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：列式数据库排名第二，基于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Hypertable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：列式数据库排名第三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没有正式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公开，未列入排名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332656"/>
            <a:ext cx="7560840" cy="720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四、列存储数据库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72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196752"/>
            <a:ext cx="8496944" cy="525658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Cassandra</a:t>
            </a:r>
          </a:p>
          <a:p>
            <a:pPr marL="265113" lvl="1" indent="-2651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卡珊德拉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：希腊、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罗马神话中特洛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伊的公主，阿波罗的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祭司</a:t>
            </a:r>
            <a:endParaRPr lang="en-US" altLang="zh-CN" sz="20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系统特性：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一个开源、分布式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数据库系统，在非关系数据库中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功能最丰富，最像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关系数据库。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0225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Google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数据模型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Amazon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Dynamo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分布式架构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研发应用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0225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开发，用于存储收件箱等简单格式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0225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Cassandra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0225" lvl="1" indent="-2651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Digg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等知名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2.0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网站采纳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成为流行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332656"/>
            <a:ext cx="7560840" cy="720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四、列存储数据库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63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268760"/>
            <a:ext cx="8208912" cy="525658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800" b="1" dirty="0" err="1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 Database</a:t>
            </a:r>
            <a:r>
              <a:rPr lang="zh-CN" altLang="en-US" sz="28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 smtClean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开源、面向列（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Column-Oriented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）、大数据的分布式存储系统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的表特性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表（</a:t>
            </a:r>
            <a:r>
              <a:rPr lang="en-US" altLang="zh-CN" sz="21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BigTable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：一个表可以有上亿行，上百万列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面向列（簇）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：存储、检索、权限控制等都面向列（簇）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稀疏处理：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表中为空（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）的数据项不占用存储空间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用户：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eBay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、淘宝等都在使用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，以存储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海量消息数据、搜索引擎抓取的网页、历史交易信息等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优点：高可靠性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、高性能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、可扩展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伸缩、支持实时数据读写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332656"/>
            <a:ext cx="7560840" cy="720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四、列存储数据库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95536" y="1196752"/>
            <a:ext cx="8075240" cy="525658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003399"/>
                </a:solidFill>
              </a:rPr>
              <a:t>一</a:t>
            </a:r>
            <a:r>
              <a:rPr lang="zh-CN" altLang="en-US" sz="2800" dirty="0" smtClean="0">
                <a:solidFill>
                  <a:srgbClr val="003399"/>
                </a:solidFill>
              </a:rPr>
              <a:t>、内存数据库的特性</a:t>
            </a:r>
            <a:endParaRPr lang="en-US" altLang="zh-CN" sz="2800" dirty="0">
              <a:solidFill>
                <a:srgbClr val="003399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、为什么需要内存数据库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rgbClr val="FF0000"/>
                </a:solidFill>
              </a:rPr>
              <a:t>磁盘数据库的弱点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磁盘存取、</a:t>
            </a:r>
            <a:r>
              <a:rPr lang="en-US" altLang="zh-CN" dirty="0" smtClean="0">
                <a:solidFill>
                  <a:schemeClr val="tx1"/>
                </a:solidFill>
              </a:rPr>
              <a:t>I/O</a:t>
            </a:r>
            <a:r>
              <a:rPr lang="zh-CN" altLang="en-US" dirty="0" smtClean="0">
                <a:solidFill>
                  <a:schemeClr val="tx1"/>
                </a:solidFill>
              </a:rPr>
              <a:t>数据交换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缓冲区管理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排队等待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锁的延迟</a:t>
            </a:r>
            <a:r>
              <a:rPr lang="en-US" altLang="zh-CN" dirty="0" smtClean="0">
                <a:solidFill>
                  <a:schemeClr val="tx1"/>
                </a:solidFill>
              </a:rPr>
              <a:t>      </a:t>
            </a:r>
          </a:p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rgbClr val="FF0000"/>
                </a:solidFill>
              </a:rPr>
              <a:t>大数据时代</a:t>
            </a:r>
            <a:r>
              <a:rPr lang="zh-CN" altLang="en-US" sz="2200" dirty="0" smtClean="0">
                <a:solidFill>
                  <a:schemeClr val="tx1"/>
                </a:solidFill>
              </a:rPr>
              <a:t>：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数据规模大、操作频繁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rgbClr val="FF0000"/>
                </a:solidFill>
              </a:rPr>
              <a:t>硬件发展</a:t>
            </a:r>
            <a:r>
              <a:rPr lang="zh-CN" altLang="en-US" sz="2200" dirty="0" smtClean="0">
                <a:solidFill>
                  <a:schemeClr val="tx1"/>
                </a:solidFill>
              </a:rPr>
              <a:t>：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内存容量显著扩大</a:t>
            </a:r>
            <a:endParaRPr lang="en-US" altLang="zh-CN" sz="22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rgbClr val="FF0000"/>
                </a:solidFill>
              </a:rPr>
              <a:t>应用需求</a:t>
            </a:r>
            <a:r>
              <a:rPr lang="zh-CN" altLang="en-US" sz="2200" dirty="0" smtClean="0">
                <a:solidFill>
                  <a:schemeClr val="tx1"/>
                </a:solidFill>
              </a:rPr>
              <a:t>：</a:t>
            </a:r>
            <a:r>
              <a:rPr lang="zh-CN" altLang="zh-CN" sz="2200" b="0" dirty="0" smtClean="0">
                <a:solidFill>
                  <a:schemeClr val="tx1"/>
                </a:solidFill>
              </a:rPr>
              <a:t>实时响应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要求高</a:t>
            </a:r>
            <a:endParaRPr lang="en-US" altLang="zh-CN" sz="22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499992" y="3429000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3140968"/>
            <a:ext cx="3312368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事务实际的平均执行时间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估算情况相差很大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251520" y="188640"/>
            <a:ext cx="8147248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dirty="0" smtClean="0"/>
              <a:t>11.4.3 </a:t>
            </a:r>
            <a:r>
              <a:rPr lang="zh-CN" altLang="en-US" dirty="0" smtClean="0"/>
              <a:t>内存数据库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0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1412776"/>
            <a:ext cx="7992888" cy="50405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 smtClean="0">
                <a:solidFill>
                  <a:srgbClr val="003399"/>
                </a:solidFill>
              </a:rPr>
              <a:t>一、内存数据库的特性</a:t>
            </a:r>
            <a:endParaRPr lang="en-US" altLang="zh-CN" sz="2800" dirty="0">
              <a:solidFill>
                <a:srgbClr val="003399"/>
              </a:solidFill>
            </a:endParaRPr>
          </a:p>
          <a:p>
            <a:pPr fontAlgn="auto">
              <a:lnSpc>
                <a:spcPct val="150000"/>
              </a:lnSpc>
              <a:buFontTx/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、概念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sz="2200" b="0" dirty="0">
                <a:solidFill>
                  <a:schemeClr val="tx1"/>
                </a:solidFill>
              </a:rPr>
              <a:t>MMDB</a:t>
            </a:r>
            <a:r>
              <a:rPr lang="zh-CN" altLang="en-US" sz="2200" b="0" dirty="0">
                <a:solidFill>
                  <a:schemeClr val="tx1"/>
                </a:solidFill>
              </a:rPr>
              <a:t>：</a:t>
            </a:r>
            <a:r>
              <a:rPr lang="en-US" altLang="zh-CN" sz="2200" b="0" dirty="0">
                <a:solidFill>
                  <a:schemeClr val="tx1"/>
                </a:solidFill>
              </a:rPr>
              <a:t>Main Memory </a:t>
            </a:r>
            <a:r>
              <a:rPr lang="en-US" altLang="zh-CN" sz="2200" b="0" dirty="0" smtClean="0">
                <a:solidFill>
                  <a:schemeClr val="tx1"/>
                </a:solidFill>
              </a:rPr>
              <a:t>Database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200" b="0" dirty="0" smtClean="0">
                <a:solidFill>
                  <a:schemeClr val="tx1"/>
                </a:solidFill>
              </a:rPr>
              <a:t>将</a:t>
            </a:r>
            <a:r>
              <a:rPr lang="zh-CN" altLang="zh-CN" sz="2200" b="0" dirty="0">
                <a:solidFill>
                  <a:schemeClr val="tx1"/>
                </a:solidFill>
              </a:rPr>
              <a:t>数据放在内存</a:t>
            </a:r>
            <a:r>
              <a:rPr lang="zh-CN" altLang="zh-CN" sz="2200" b="0" dirty="0" smtClean="0">
                <a:solidFill>
                  <a:schemeClr val="tx1"/>
                </a:solidFill>
              </a:rPr>
              <a:t>中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，可以</a:t>
            </a:r>
            <a:r>
              <a:rPr lang="zh-CN" altLang="zh-CN" sz="2200" b="0" dirty="0" smtClean="0">
                <a:solidFill>
                  <a:schemeClr val="tx1"/>
                </a:solidFill>
              </a:rPr>
              <a:t>直接</a:t>
            </a:r>
            <a:r>
              <a:rPr lang="zh-CN" altLang="zh-CN" sz="2200" b="0" dirty="0">
                <a:solidFill>
                  <a:schemeClr val="tx1"/>
                </a:solidFill>
              </a:rPr>
              <a:t>操作的</a:t>
            </a:r>
            <a:r>
              <a:rPr lang="zh-CN" altLang="zh-CN" sz="2200" b="0" dirty="0" smtClean="0">
                <a:solidFill>
                  <a:schemeClr val="tx1"/>
                </a:solidFill>
              </a:rPr>
              <a:t>数据库</a:t>
            </a:r>
            <a:endParaRPr lang="en-US" altLang="zh-CN" sz="2200" b="0" dirty="0" smtClean="0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  <a:buFontTx/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、特点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tx1"/>
                </a:solidFill>
              </a:rPr>
              <a:t>高性能：微妙级的查询响应</a:t>
            </a:r>
            <a:endParaRPr lang="en-US" altLang="zh-CN" sz="22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tx1"/>
                </a:solidFill>
              </a:rPr>
              <a:t>“</a:t>
            </a:r>
            <a:r>
              <a:rPr lang="zh-CN" altLang="en-US" sz="2200" b="0" dirty="0">
                <a:solidFill>
                  <a:schemeClr val="tx1"/>
                </a:solidFill>
              </a:rPr>
              <a:t>主拷贝</a:t>
            </a:r>
            <a:r>
              <a:rPr lang="en-US" altLang="zh-CN" sz="2200" b="0" dirty="0">
                <a:solidFill>
                  <a:schemeClr val="tx1"/>
                </a:solidFill>
              </a:rPr>
              <a:t>”</a:t>
            </a:r>
            <a:r>
              <a:rPr lang="zh-CN" altLang="en-US" sz="2200" b="0" dirty="0">
                <a:solidFill>
                  <a:schemeClr val="tx1"/>
                </a:solidFill>
              </a:rPr>
              <a:t>或</a:t>
            </a:r>
            <a:r>
              <a:rPr lang="en-US" altLang="zh-CN" sz="2200" b="0" dirty="0">
                <a:solidFill>
                  <a:schemeClr val="tx1"/>
                </a:solidFill>
              </a:rPr>
              <a:t>“</a:t>
            </a:r>
            <a:r>
              <a:rPr lang="zh-CN" altLang="en-US" sz="2200" b="0" dirty="0">
                <a:solidFill>
                  <a:schemeClr val="tx1"/>
                </a:solidFill>
              </a:rPr>
              <a:t>工作版本</a:t>
            </a:r>
            <a:r>
              <a:rPr lang="en-US" altLang="zh-CN" sz="2200" b="0" dirty="0">
                <a:solidFill>
                  <a:schemeClr val="tx1"/>
                </a:solidFill>
              </a:rPr>
              <a:t>”</a:t>
            </a:r>
            <a:r>
              <a:rPr lang="zh-CN" altLang="en-US" sz="2200" b="0" dirty="0">
                <a:solidFill>
                  <a:schemeClr val="tx1"/>
                </a:solidFill>
              </a:rPr>
              <a:t>常驻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内存，直接的内存访问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tx1"/>
                </a:solidFill>
              </a:rPr>
              <a:t>并发处理</a:t>
            </a:r>
            <a:endParaRPr lang="en-US" altLang="zh-CN" sz="22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rgbClr val="FF0000"/>
                </a:solidFill>
              </a:rPr>
              <a:t>与磁盘数据库同步，具有数据恢复机制</a:t>
            </a:r>
            <a:endParaRPr lang="zh-CN" altLang="zh-CN" sz="2200" b="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8147248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11.4.3 </a:t>
            </a:r>
            <a:r>
              <a:rPr lang="zh-CN" altLang="en-US" dirty="0" smtClean="0"/>
              <a:t>内存数据库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3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04664"/>
            <a:ext cx="8280919" cy="5904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4356393"/>
            <a:ext cx="115212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表、索引、临时文件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5596" y="4571836"/>
            <a:ext cx="126185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后备存储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2708920"/>
            <a:ext cx="1656184" cy="8640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lstStyle>
            <a:defPPr>
              <a:defRPr lang="zh-CN"/>
            </a:defPPr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spcBef>
                <a:spcPts val="2400"/>
              </a:spcBef>
            </a:pPr>
            <a:r>
              <a:rPr lang="zh-CN" altLang="en-US" dirty="0"/>
              <a:t>内存数据库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5596" y="3072611"/>
            <a:ext cx="126185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表和索引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0072" y="2780928"/>
            <a:ext cx="1584176" cy="6683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</p:txBody>
      </p:sp>
    </p:spTree>
    <p:extLst>
      <p:ext uri="{BB962C8B-B14F-4D97-AF65-F5344CB8AC3E}">
        <p14:creationId xmlns:p14="http://schemas.microsoft.com/office/powerpoint/2010/main" val="4021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47192" y="1340768"/>
            <a:ext cx="8257256" cy="5184576"/>
          </a:xfrm>
        </p:spPr>
        <p:txBody>
          <a:bodyPr>
            <a:normAutofit fontScale="92500"/>
          </a:bodyPr>
          <a:lstStyle/>
          <a:p>
            <a:pPr marL="109728" indent="0">
              <a:lnSpc>
                <a:spcPct val="160000"/>
              </a:lnSpc>
              <a:buNone/>
            </a:pPr>
            <a:r>
              <a:rPr lang="zh-CN" altLang="en-US" sz="3000" dirty="0" smtClean="0">
                <a:solidFill>
                  <a:srgbClr val="003399"/>
                </a:solidFill>
              </a:rPr>
              <a:t>二、内存数据库发展</a:t>
            </a:r>
            <a:endParaRPr lang="en-US" altLang="zh-CN" sz="3000" dirty="0" smtClean="0">
              <a:solidFill>
                <a:srgbClr val="003399"/>
              </a:solidFill>
            </a:endParaRPr>
          </a:p>
          <a:p>
            <a:pPr marL="109728" indent="0">
              <a:lnSpc>
                <a:spcPct val="160000"/>
              </a:lnSpc>
              <a:buNone/>
            </a:pPr>
            <a:r>
              <a:rPr lang="en-US" altLang="zh-CN" sz="2600" dirty="0" smtClean="0"/>
              <a:t>1</a:t>
            </a:r>
            <a:r>
              <a:rPr lang="zh-CN" altLang="en-US" sz="2600" dirty="0" smtClean="0"/>
              <a:t>、雏形</a:t>
            </a:r>
            <a:r>
              <a:rPr lang="zh-CN" altLang="en-US" sz="2600" b="0" dirty="0" smtClean="0">
                <a:solidFill>
                  <a:schemeClr val="tx1"/>
                </a:solidFill>
              </a:rPr>
              <a:t>：</a:t>
            </a:r>
            <a:r>
              <a:rPr lang="en-US" altLang="zh-CN" b="0" dirty="0" smtClean="0">
                <a:solidFill>
                  <a:schemeClr val="tx1"/>
                </a:solidFill>
              </a:rPr>
              <a:t>1969</a:t>
            </a:r>
            <a:r>
              <a:rPr lang="zh-CN" altLang="en-US" b="0" dirty="0" smtClean="0">
                <a:solidFill>
                  <a:schemeClr val="tx1"/>
                </a:solidFill>
              </a:rPr>
              <a:t>年，</a:t>
            </a:r>
            <a:r>
              <a:rPr lang="en-US" altLang="zh-CN" b="0" dirty="0" smtClean="0">
                <a:solidFill>
                  <a:schemeClr val="tx1"/>
                </a:solidFill>
              </a:rPr>
              <a:t>IMS</a:t>
            </a:r>
            <a:r>
              <a:rPr lang="zh-CN" altLang="en-US" b="0" dirty="0" smtClean="0">
                <a:solidFill>
                  <a:schemeClr val="tx1"/>
                </a:solidFill>
              </a:rPr>
              <a:t>系统的内存存储管理</a:t>
            </a:r>
            <a:r>
              <a:rPr lang="en-US" altLang="zh-CN" b="0" dirty="0" smtClean="0">
                <a:solidFill>
                  <a:schemeClr val="tx1"/>
                </a:solidFill>
              </a:rPr>
              <a:t>Fast Path</a:t>
            </a:r>
          </a:p>
          <a:p>
            <a:pPr marL="109728" indent="0">
              <a:lnSpc>
                <a:spcPct val="160000"/>
              </a:lnSpc>
              <a:buNone/>
            </a:pPr>
            <a:r>
              <a:rPr lang="en-US" altLang="zh-CN" sz="2600" dirty="0" smtClean="0"/>
              <a:t>2</a:t>
            </a:r>
            <a:r>
              <a:rPr lang="zh-CN" altLang="en-US" sz="2600" dirty="0" smtClean="0"/>
              <a:t>、研究发展</a:t>
            </a:r>
            <a:endParaRPr lang="en-US" altLang="zh-CN" sz="2600" dirty="0" smtClean="0"/>
          </a:p>
          <a:p>
            <a:pPr>
              <a:lnSpc>
                <a:spcPct val="160000"/>
              </a:lnSpc>
            </a:pPr>
            <a:r>
              <a:rPr lang="en-US" altLang="zh-CN" b="0" dirty="0" smtClean="0">
                <a:solidFill>
                  <a:srgbClr val="FF0000"/>
                </a:solidFill>
              </a:rPr>
              <a:t>1984</a:t>
            </a:r>
            <a:r>
              <a:rPr lang="zh-CN" altLang="en-US" b="0" dirty="0" smtClean="0">
                <a:solidFill>
                  <a:srgbClr val="FF0000"/>
                </a:solidFill>
              </a:rPr>
              <a:t>年：</a:t>
            </a:r>
            <a:r>
              <a:rPr lang="en-US" altLang="zh-CN" b="0" dirty="0" smtClean="0">
                <a:solidFill>
                  <a:srgbClr val="FF0000"/>
                </a:solidFill>
              </a:rPr>
              <a:t>Witt</a:t>
            </a:r>
            <a:r>
              <a:rPr lang="zh-CN" altLang="en-US" b="0" dirty="0" smtClean="0">
                <a:solidFill>
                  <a:srgbClr val="FF0000"/>
                </a:solidFill>
              </a:rPr>
              <a:t>发表“内存数据库系统的实现技术”，提出</a:t>
            </a:r>
            <a:r>
              <a:rPr lang="en-US" altLang="zh-CN" b="0" dirty="0" smtClean="0">
                <a:solidFill>
                  <a:srgbClr val="FF0000"/>
                </a:solidFill>
              </a:rPr>
              <a:t>Main Memory Database</a:t>
            </a:r>
            <a:r>
              <a:rPr lang="zh-CN" altLang="en-US" b="0" dirty="0" smtClean="0">
                <a:solidFill>
                  <a:srgbClr val="FF0000"/>
                </a:solidFill>
              </a:rPr>
              <a:t>构想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>
              <a:lnSpc>
                <a:spcPct val="160000"/>
              </a:lnSpc>
            </a:pPr>
            <a:r>
              <a:rPr lang="en-US" altLang="zh-CN" b="0" dirty="0" smtClean="0">
                <a:solidFill>
                  <a:schemeClr val="tx1"/>
                </a:solidFill>
              </a:rPr>
              <a:t>1985</a:t>
            </a:r>
            <a:r>
              <a:rPr lang="zh-CN" altLang="en-US" b="0" dirty="0" smtClean="0">
                <a:solidFill>
                  <a:schemeClr val="tx1"/>
                </a:solidFill>
              </a:rPr>
              <a:t>：</a:t>
            </a:r>
            <a:r>
              <a:rPr lang="en-US" altLang="zh-CN" b="0" dirty="0" smtClean="0">
                <a:solidFill>
                  <a:schemeClr val="tx1"/>
                </a:solidFill>
              </a:rPr>
              <a:t>IBM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</a:rPr>
              <a:t> </a:t>
            </a:r>
            <a:r>
              <a:rPr lang="en-US" altLang="zh-CN" b="0" dirty="0" smtClean="0">
                <a:solidFill>
                  <a:schemeClr val="tx1"/>
                </a:solidFill>
              </a:rPr>
              <a:t>OBE</a:t>
            </a:r>
            <a:r>
              <a:rPr lang="zh-CN" altLang="en-US" b="0" dirty="0" smtClean="0">
                <a:solidFill>
                  <a:schemeClr val="tx1"/>
                </a:solidFill>
              </a:rPr>
              <a:t>内存数据库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>
              <a:lnSpc>
                <a:spcPct val="160000"/>
              </a:lnSpc>
            </a:pPr>
            <a:r>
              <a:rPr lang="en-US" altLang="zh-CN" b="0" dirty="0" smtClean="0">
                <a:solidFill>
                  <a:schemeClr val="tx1"/>
                </a:solidFill>
              </a:rPr>
              <a:t>1986</a:t>
            </a:r>
            <a:r>
              <a:rPr lang="zh-CN" altLang="en-US" b="0" dirty="0" smtClean="0">
                <a:solidFill>
                  <a:schemeClr val="tx1"/>
                </a:solidFill>
              </a:rPr>
              <a:t>：威斯康星  贝尔实验室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>
              <a:lnSpc>
                <a:spcPct val="160000"/>
              </a:lnSpc>
            </a:pPr>
            <a:r>
              <a:rPr lang="en-US" altLang="zh-CN" b="0" dirty="0" smtClean="0">
                <a:solidFill>
                  <a:schemeClr val="tx1"/>
                </a:solidFill>
              </a:rPr>
              <a:t>1988</a:t>
            </a:r>
            <a:r>
              <a:rPr lang="zh-CN" altLang="en-US" b="0" dirty="0" smtClean="0">
                <a:solidFill>
                  <a:schemeClr val="tx1"/>
                </a:solidFill>
              </a:rPr>
              <a:t>：普林斯顿 </a:t>
            </a:r>
            <a:r>
              <a:rPr lang="en-US" altLang="zh-CN" b="0" dirty="0" smtClean="0">
                <a:solidFill>
                  <a:schemeClr val="tx1"/>
                </a:solidFill>
              </a:rPr>
              <a:t>TPK</a:t>
            </a:r>
            <a:r>
              <a:rPr lang="zh-CN" altLang="en-US" b="0" dirty="0" smtClean="0">
                <a:solidFill>
                  <a:schemeClr val="tx1"/>
                </a:solidFill>
              </a:rPr>
              <a:t>内存数据库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>
              <a:lnSpc>
                <a:spcPct val="160000"/>
              </a:lnSpc>
            </a:pPr>
            <a:r>
              <a:rPr lang="en-US" altLang="zh-CN" b="0" dirty="0" smtClean="0">
                <a:solidFill>
                  <a:schemeClr val="tx1"/>
                </a:solidFill>
              </a:rPr>
              <a:t>1990</a:t>
            </a:r>
            <a:r>
              <a:rPr lang="zh-CN" altLang="en-US" b="0" dirty="0" smtClean="0">
                <a:solidFill>
                  <a:schemeClr val="tx1"/>
                </a:solidFill>
              </a:rPr>
              <a:t>：</a:t>
            </a:r>
            <a:r>
              <a:rPr lang="zh-CN" altLang="en-US" b="0" dirty="0">
                <a:solidFill>
                  <a:schemeClr val="tx1"/>
                </a:solidFill>
              </a:rPr>
              <a:t>普林斯顿 </a:t>
            </a:r>
            <a:r>
              <a:rPr lang="en-US" altLang="zh-CN" b="0" dirty="0" smtClean="0">
                <a:solidFill>
                  <a:schemeClr val="tx1"/>
                </a:solidFill>
              </a:rPr>
              <a:t>System M</a:t>
            </a:r>
            <a:r>
              <a:rPr lang="zh-CN" altLang="en-US" b="0" dirty="0" smtClean="0">
                <a:solidFill>
                  <a:schemeClr val="tx1"/>
                </a:solidFill>
              </a:rPr>
              <a:t>内存数据库</a:t>
            </a:r>
            <a:endParaRPr lang="en-US" altLang="zh-CN" b="0" dirty="0" smtClean="0">
              <a:solidFill>
                <a:schemeClr val="tx1"/>
              </a:solidFill>
            </a:endParaRPr>
          </a:p>
          <a:p>
            <a:pPr marL="109728" indent="0">
              <a:lnSpc>
                <a:spcPct val="160000"/>
              </a:lnSpc>
              <a:buNone/>
            </a:pPr>
            <a:endParaRPr lang="en-US" altLang="zh-CN" dirty="0"/>
          </a:p>
          <a:p>
            <a:pPr marL="109728" indent="0">
              <a:lnSpc>
                <a:spcPct val="160000"/>
              </a:lnSpc>
              <a:buNone/>
            </a:pPr>
            <a:endParaRPr lang="zh-CN" altLang="en-US" dirty="0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385192" y="188640"/>
            <a:ext cx="8147248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600" dirty="0" smtClean="0"/>
              <a:t>11.4.3 </a:t>
            </a:r>
            <a:r>
              <a:rPr lang="zh-CN" altLang="en-US" sz="3600" dirty="0" smtClean="0"/>
              <a:t>内存数据库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730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1520" y="188640"/>
            <a:ext cx="8257256" cy="6669360"/>
          </a:xfrm>
        </p:spPr>
        <p:txBody>
          <a:bodyPr>
            <a:normAutofit fontScale="85000" lnSpcReduction="20000"/>
          </a:bodyPr>
          <a:lstStyle/>
          <a:p>
            <a:pPr marL="109728" indent="0">
              <a:lnSpc>
                <a:spcPct val="170000"/>
              </a:lnSpc>
              <a:buNone/>
            </a:pPr>
            <a:r>
              <a:rPr lang="zh-CN" altLang="en-US" sz="3800" dirty="0" smtClean="0">
                <a:solidFill>
                  <a:srgbClr val="003399"/>
                </a:solidFill>
              </a:rPr>
              <a:t>二、内存数据库发展</a:t>
            </a:r>
            <a:endParaRPr lang="en-US" altLang="zh-CN" sz="3800" dirty="0" smtClean="0">
              <a:solidFill>
                <a:srgbClr val="003399"/>
              </a:solidFill>
            </a:endParaRPr>
          </a:p>
          <a:p>
            <a:pPr marL="109728" indent="0">
              <a:lnSpc>
                <a:spcPct val="170000"/>
              </a:lnSpc>
              <a:buNone/>
            </a:pPr>
            <a:r>
              <a:rPr lang="en-US" altLang="zh-CN" sz="2800" dirty="0"/>
              <a:t>3</a:t>
            </a:r>
            <a:r>
              <a:rPr lang="zh-CN" altLang="en-US" sz="2800" dirty="0"/>
              <a:t>、产品</a:t>
            </a:r>
            <a:r>
              <a:rPr lang="zh-CN" altLang="en-US" sz="2800" dirty="0" smtClean="0"/>
              <a:t>成长</a:t>
            </a:r>
            <a:endParaRPr lang="en-US" altLang="zh-CN" sz="2800" dirty="0"/>
          </a:p>
          <a:p>
            <a:pPr>
              <a:lnSpc>
                <a:spcPct val="170000"/>
              </a:lnSpc>
            </a:pPr>
            <a:r>
              <a:rPr lang="en-US" altLang="zh-CN" b="0" dirty="0">
                <a:solidFill>
                  <a:schemeClr val="tx1"/>
                </a:solidFill>
              </a:rPr>
              <a:t>1994</a:t>
            </a:r>
            <a:r>
              <a:rPr lang="zh-CN" altLang="en-US" b="0" dirty="0">
                <a:solidFill>
                  <a:schemeClr val="tx1"/>
                </a:solidFill>
              </a:rPr>
              <a:t>：</a:t>
            </a:r>
            <a:r>
              <a:rPr lang="en-US" altLang="zh-CN" b="0" dirty="0">
                <a:solidFill>
                  <a:schemeClr val="tx1"/>
                </a:solidFill>
              </a:rPr>
              <a:t>OSE</a:t>
            </a:r>
            <a:r>
              <a:rPr lang="zh-CN" altLang="en-US" b="0" dirty="0">
                <a:solidFill>
                  <a:schemeClr val="tx1"/>
                </a:solidFill>
              </a:rPr>
              <a:t>公司推出商业产品，</a:t>
            </a:r>
            <a:r>
              <a:rPr lang="en-US" altLang="zh-CN" b="0" dirty="0" err="1">
                <a:solidFill>
                  <a:schemeClr val="tx1"/>
                </a:solidFill>
              </a:rPr>
              <a:t>Polyhedra</a:t>
            </a:r>
            <a:endParaRPr lang="en-US" altLang="zh-CN" b="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sz="2600" b="0" dirty="0" smtClean="0">
                <a:solidFill>
                  <a:schemeClr val="tx1"/>
                </a:solidFill>
              </a:rPr>
              <a:t>1996</a:t>
            </a:r>
            <a:r>
              <a:rPr lang="zh-CN" altLang="en-US" sz="2600" b="0" dirty="0" smtClean="0">
                <a:solidFill>
                  <a:schemeClr val="tx1"/>
                </a:solidFill>
              </a:rPr>
              <a:t>：</a:t>
            </a:r>
            <a:r>
              <a:rPr lang="en-US" altLang="zh-CN" sz="2600" b="0" dirty="0" err="1">
                <a:solidFill>
                  <a:schemeClr val="tx1"/>
                </a:solidFill>
              </a:rPr>
              <a:t>TimesTen</a:t>
            </a:r>
            <a:r>
              <a:rPr lang="zh-CN" altLang="en-US" sz="2600" b="0" dirty="0">
                <a:solidFill>
                  <a:schemeClr val="tx1"/>
                </a:solidFill>
              </a:rPr>
              <a:t>公司， </a:t>
            </a:r>
            <a:r>
              <a:rPr lang="en-US" altLang="zh-CN" sz="2600" b="0" dirty="0" err="1">
                <a:solidFill>
                  <a:schemeClr val="tx1"/>
                </a:solidFill>
              </a:rPr>
              <a:t>TimesTen</a:t>
            </a:r>
            <a:r>
              <a:rPr lang="en-US" altLang="zh-CN" sz="2600" b="0" dirty="0">
                <a:solidFill>
                  <a:schemeClr val="tx1"/>
                </a:solidFill>
              </a:rPr>
              <a:t> 2.0  </a:t>
            </a:r>
            <a:r>
              <a:rPr lang="zh-CN" altLang="en-US" sz="2600" b="0" dirty="0">
                <a:solidFill>
                  <a:schemeClr val="tx1"/>
                </a:solidFill>
              </a:rPr>
              <a:t>（</a:t>
            </a:r>
            <a:r>
              <a:rPr lang="en-US" altLang="zh-CN" sz="2600" b="0" dirty="0">
                <a:solidFill>
                  <a:schemeClr val="tx1"/>
                </a:solidFill>
              </a:rPr>
              <a:t>oracle</a:t>
            </a:r>
            <a:r>
              <a:rPr lang="zh-CN" altLang="en-US" sz="2600" b="0" dirty="0">
                <a:solidFill>
                  <a:schemeClr val="tx1"/>
                </a:solidFill>
              </a:rPr>
              <a:t>收购）</a:t>
            </a:r>
            <a:endParaRPr lang="en-US" altLang="zh-CN" sz="2600" b="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sz="2600" b="0" dirty="0" smtClean="0">
                <a:solidFill>
                  <a:schemeClr val="tx1"/>
                </a:solidFill>
              </a:rPr>
              <a:t>1998</a:t>
            </a:r>
            <a:r>
              <a:rPr lang="zh-CN" altLang="en-US" sz="2600" b="0" dirty="0" smtClean="0">
                <a:solidFill>
                  <a:schemeClr val="tx1"/>
                </a:solidFill>
              </a:rPr>
              <a:t>：</a:t>
            </a:r>
            <a:r>
              <a:rPr lang="zh-CN" altLang="en-US" sz="2600" b="0" dirty="0">
                <a:solidFill>
                  <a:schemeClr val="tx1"/>
                </a:solidFill>
              </a:rPr>
              <a:t>德国 </a:t>
            </a:r>
            <a:r>
              <a:rPr lang="en-US" altLang="zh-CN" sz="2600" b="0" dirty="0" err="1">
                <a:solidFill>
                  <a:schemeClr val="tx1"/>
                </a:solidFill>
              </a:rPr>
              <a:t>SoftwareAG</a:t>
            </a:r>
            <a:r>
              <a:rPr lang="zh-CN" altLang="en-US" sz="2600" b="0" dirty="0">
                <a:solidFill>
                  <a:schemeClr val="tx1"/>
                </a:solidFill>
              </a:rPr>
              <a:t>公司，</a:t>
            </a:r>
            <a:r>
              <a:rPr lang="en-US" altLang="zh-CN" sz="2600" b="0" dirty="0" err="1">
                <a:solidFill>
                  <a:schemeClr val="tx1"/>
                </a:solidFill>
              </a:rPr>
              <a:t>Tamino</a:t>
            </a:r>
            <a:endParaRPr lang="en-US" altLang="zh-CN" sz="2600" b="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sz="2600" b="0" dirty="0" smtClean="0">
                <a:solidFill>
                  <a:schemeClr val="tx1"/>
                </a:solidFill>
              </a:rPr>
              <a:t>1999</a:t>
            </a:r>
            <a:r>
              <a:rPr lang="zh-CN" altLang="en-US" sz="2600" b="0" dirty="0" smtClean="0">
                <a:solidFill>
                  <a:schemeClr val="tx1"/>
                </a:solidFill>
              </a:rPr>
              <a:t>：</a:t>
            </a:r>
            <a:r>
              <a:rPr lang="zh-CN" altLang="en-US" sz="2600" b="0" dirty="0">
                <a:solidFill>
                  <a:schemeClr val="tx1"/>
                </a:solidFill>
              </a:rPr>
              <a:t>日本</a:t>
            </a:r>
            <a:r>
              <a:rPr lang="en-US" altLang="zh-CN" sz="2600" b="0" dirty="0">
                <a:solidFill>
                  <a:schemeClr val="tx1"/>
                </a:solidFill>
              </a:rPr>
              <a:t>UBIT</a:t>
            </a:r>
            <a:r>
              <a:rPr lang="zh-CN" altLang="en-US" sz="2600" b="0" dirty="0">
                <a:solidFill>
                  <a:schemeClr val="tx1"/>
                </a:solidFill>
              </a:rPr>
              <a:t>公司， </a:t>
            </a:r>
            <a:r>
              <a:rPr lang="en-US" altLang="zh-CN" sz="2600" b="0" dirty="0">
                <a:solidFill>
                  <a:schemeClr val="tx1"/>
                </a:solidFill>
              </a:rPr>
              <a:t>XDB</a:t>
            </a:r>
          </a:p>
          <a:p>
            <a:pPr>
              <a:lnSpc>
                <a:spcPct val="170000"/>
              </a:lnSpc>
            </a:pPr>
            <a:r>
              <a:rPr lang="en-US" altLang="zh-CN" sz="2600" b="0" dirty="0">
                <a:solidFill>
                  <a:schemeClr val="tx1"/>
                </a:solidFill>
              </a:rPr>
              <a:t>1999</a:t>
            </a:r>
            <a:r>
              <a:rPr lang="zh-CN" altLang="en-US" sz="2600" b="0" dirty="0">
                <a:solidFill>
                  <a:schemeClr val="tx1"/>
                </a:solidFill>
              </a:rPr>
              <a:t>：韩国</a:t>
            </a:r>
            <a:r>
              <a:rPr lang="en-US" altLang="zh-CN" sz="2600" b="0" dirty="0" err="1">
                <a:solidFill>
                  <a:schemeClr val="tx1"/>
                </a:solidFill>
              </a:rPr>
              <a:t>Altibase</a:t>
            </a:r>
            <a:r>
              <a:rPr lang="zh-CN" altLang="en-US" sz="2600" b="0" dirty="0">
                <a:solidFill>
                  <a:schemeClr val="tx1"/>
                </a:solidFill>
              </a:rPr>
              <a:t>公司， </a:t>
            </a:r>
            <a:r>
              <a:rPr lang="en-US" altLang="zh-CN" sz="2600" b="0" dirty="0" err="1">
                <a:solidFill>
                  <a:schemeClr val="tx1"/>
                </a:solidFill>
              </a:rPr>
              <a:t>Altibase</a:t>
            </a:r>
            <a:endParaRPr lang="en-US" altLang="zh-CN" sz="2600" b="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sz="2600" b="0" dirty="0">
                <a:solidFill>
                  <a:schemeClr val="tx1"/>
                </a:solidFill>
              </a:rPr>
              <a:t>2001</a:t>
            </a:r>
            <a:r>
              <a:rPr lang="zh-CN" altLang="en-US" sz="2600" b="0" dirty="0">
                <a:solidFill>
                  <a:schemeClr val="tx1"/>
                </a:solidFill>
              </a:rPr>
              <a:t>：美国</a:t>
            </a:r>
            <a:r>
              <a:rPr lang="en-US" altLang="zh-CN" sz="2600" b="0" dirty="0" err="1">
                <a:solidFill>
                  <a:schemeClr val="tx1"/>
                </a:solidFill>
              </a:rPr>
              <a:t>McObject</a:t>
            </a:r>
            <a:r>
              <a:rPr lang="zh-CN" altLang="en-US" sz="2600" b="0" dirty="0">
                <a:solidFill>
                  <a:schemeClr val="tx1"/>
                </a:solidFill>
              </a:rPr>
              <a:t>公司</a:t>
            </a:r>
            <a:r>
              <a:rPr lang="en-US" altLang="zh-CN" sz="2600" b="0" dirty="0">
                <a:solidFill>
                  <a:schemeClr val="tx1"/>
                </a:solidFill>
              </a:rPr>
              <a:t>, </a:t>
            </a:r>
            <a:r>
              <a:rPr lang="en-US" altLang="zh-CN" sz="2600" b="0" dirty="0" err="1">
                <a:solidFill>
                  <a:schemeClr val="tx1"/>
                </a:solidFill>
              </a:rPr>
              <a:t>ExtremeDb</a:t>
            </a:r>
            <a:endParaRPr lang="en-US" altLang="zh-CN" sz="2600" b="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sz="2600" b="0" dirty="0">
                <a:solidFill>
                  <a:schemeClr val="tx1"/>
                </a:solidFill>
              </a:rPr>
              <a:t>2008</a:t>
            </a:r>
            <a:r>
              <a:rPr lang="zh-CN" altLang="en-US" sz="2600" b="0" dirty="0">
                <a:solidFill>
                  <a:schemeClr val="tx1"/>
                </a:solidFill>
              </a:rPr>
              <a:t>：</a:t>
            </a:r>
            <a:r>
              <a:rPr lang="en-US" altLang="zh-CN" sz="2600" b="0" dirty="0">
                <a:solidFill>
                  <a:schemeClr val="tx1"/>
                </a:solidFill>
              </a:rPr>
              <a:t>IBM</a:t>
            </a:r>
            <a:r>
              <a:rPr lang="zh-CN" altLang="en-US" sz="2600" b="0" dirty="0">
                <a:solidFill>
                  <a:schemeClr val="tx1"/>
                </a:solidFill>
              </a:rPr>
              <a:t>收购</a:t>
            </a:r>
            <a:r>
              <a:rPr lang="en-US" altLang="zh-CN" sz="2600" b="0" dirty="0">
                <a:solidFill>
                  <a:schemeClr val="tx1"/>
                </a:solidFill>
              </a:rPr>
              <a:t>Solid</a:t>
            </a:r>
            <a:r>
              <a:rPr lang="zh-CN" altLang="en-US" sz="2600" b="0" dirty="0">
                <a:solidFill>
                  <a:schemeClr val="tx1"/>
                </a:solidFill>
              </a:rPr>
              <a:t>的内存数据库产品 </a:t>
            </a:r>
            <a:r>
              <a:rPr lang="en-US" altLang="zh-CN" sz="2600" b="0" dirty="0" err="1">
                <a:solidFill>
                  <a:schemeClr val="tx1"/>
                </a:solidFill>
              </a:rPr>
              <a:t>SolidDB</a:t>
            </a:r>
            <a:endParaRPr lang="en-US" altLang="zh-CN" sz="2600" b="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sz="2600" b="0" dirty="0">
                <a:solidFill>
                  <a:schemeClr val="tx1"/>
                </a:solidFill>
              </a:rPr>
              <a:t> 2008</a:t>
            </a:r>
            <a:r>
              <a:rPr lang="zh-CN" altLang="en-US" sz="2600" b="0" dirty="0">
                <a:solidFill>
                  <a:schemeClr val="tx1"/>
                </a:solidFill>
              </a:rPr>
              <a:t>，意大利创业公司</a:t>
            </a:r>
            <a:r>
              <a:rPr lang="en-US" altLang="zh-CN" sz="2600" b="0" dirty="0" err="1">
                <a:solidFill>
                  <a:schemeClr val="tx1"/>
                </a:solidFill>
              </a:rPr>
              <a:t>Merzia</a:t>
            </a:r>
            <a:r>
              <a:rPr lang="zh-CN" altLang="en-US" sz="2600" b="0" dirty="0">
                <a:solidFill>
                  <a:schemeClr val="tx1"/>
                </a:solidFill>
              </a:rPr>
              <a:t>研发</a:t>
            </a:r>
            <a:r>
              <a:rPr lang="en-US" altLang="zh-CN" sz="2600" b="0" dirty="0">
                <a:solidFill>
                  <a:schemeClr val="tx1"/>
                </a:solidFill>
              </a:rPr>
              <a:t>Redis</a:t>
            </a:r>
          </a:p>
          <a:p>
            <a:pPr marL="630238" lvl="2" indent="-265113">
              <a:lnSpc>
                <a:spcPct val="170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sz="2600" b="1" dirty="0">
                <a:solidFill>
                  <a:srgbClr val="FF0000"/>
                </a:solidFill>
              </a:rPr>
              <a:t>Redis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：完全开</a:t>
            </a:r>
            <a:r>
              <a:rPr lang="zh-CN" altLang="en-US" sz="2600" b="1" dirty="0">
                <a:solidFill>
                  <a:srgbClr val="FF0000"/>
                </a:solidFill>
              </a:rPr>
              <a:t>源免费、高性能、键</a:t>
            </a:r>
            <a:r>
              <a:rPr lang="en-US" altLang="zh-CN" sz="2600" b="1" dirty="0">
                <a:solidFill>
                  <a:srgbClr val="FF0000"/>
                </a:solidFill>
              </a:rPr>
              <a:t>-</a:t>
            </a:r>
            <a:r>
              <a:rPr lang="zh-CN" altLang="en-US" sz="2600" b="1" dirty="0">
                <a:solidFill>
                  <a:srgbClr val="FF0000"/>
                </a:solidFill>
              </a:rPr>
              <a:t>值内存数据库</a:t>
            </a:r>
            <a:endParaRPr lang="en-US" altLang="zh-CN" sz="2600" b="1" dirty="0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zh-CN" sz="2600" b="0" dirty="0">
                <a:solidFill>
                  <a:schemeClr val="tx1"/>
                </a:solidFill>
              </a:rPr>
              <a:t>2014</a:t>
            </a:r>
            <a:r>
              <a:rPr lang="zh-CN" altLang="en-US" sz="2600" b="0" dirty="0">
                <a:solidFill>
                  <a:schemeClr val="tx1"/>
                </a:solidFill>
              </a:rPr>
              <a:t>：微软</a:t>
            </a:r>
            <a:r>
              <a:rPr lang="en-US" altLang="zh-CN" sz="2600" b="0" dirty="0" err="1">
                <a:solidFill>
                  <a:schemeClr val="tx1"/>
                </a:solidFill>
              </a:rPr>
              <a:t>Sql</a:t>
            </a:r>
            <a:r>
              <a:rPr lang="en-US" altLang="zh-CN" sz="2600" b="0" dirty="0">
                <a:solidFill>
                  <a:schemeClr val="tx1"/>
                </a:solidFill>
              </a:rPr>
              <a:t> Server2014</a:t>
            </a:r>
            <a:r>
              <a:rPr lang="zh-CN" altLang="en-US" sz="2600" b="0" dirty="0">
                <a:solidFill>
                  <a:schemeClr val="tx1"/>
                </a:solidFill>
              </a:rPr>
              <a:t>， </a:t>
            </a:r>
            <a:r>
              <a:rPr lang="en-US" altLang="zh-CN" sz="2600" b="0" dirty="0" err="1">
                <a:solidFill>
                  <a:schemeClr val="tx1"/>
                </a:solidFill>
              </a:rPr>
              <a:t>Hekaton</a:t>
            </a:r>
            <a:r>
              <a:rPr lang="zh-CN" altLang="en-US" sz="2600" b="0" dirty="0">
                <a:solidFill>
                  <a:schemeClr val="tx1"/>
                </a:solidFill>
              </a:rPr>
              <a:t>内存数据库引擎</a:t>
            </a:r>
          </a:p>
        </p:txBody>
      </p:sp>
    </p:spTree>
    <p:extLst>
      <p:ext uri="{BB962C8B-B14F-4D97-AF65-F5344CB8AC3E}">
        <p14:creationId xmlns:p14="http://schemas.microsoft.com/office/powerpoint/2010/main" val="13696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556792"/>
            <a:ext cx="7920880" cy="4320480"/>
          </a:xfrm>
        </p:spPr>
        <p:txBody>
          <a:bodyPr>
            <a:normAutofit/>
          </a:bodyPr>
          <a:lstStyle/>
          <a:p>
            <a:pPr marL="109728" indent="0">
              <a:lnSpc>
                <a:spcPct val="16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、数据存储</a:t>
            </a:r>
            <a:endParaRPr lang="en-US" altLang="zh-CN" dirty="0" smtClean="0"/>
          </a:p>
          <a:p>
            <a:pPr marL="452628" indent="-342900">
              <a:lnSpc>
                <a:spcPct val="160000"/>
              </a:lnSpc>
            </a:pPr>
            <a:r>
              <a:rPr lang="zh-CN" altLang="en-US" sz="2200" b="0" dirty="0" smtClean="0">
                <a:solidFill>
                  <a:schemeClr val="tx1"/>
                </a:solidFill>
              </a:rPr>
              <a:t>行存储模式</a:t>
            </a:r>
            <a:r>
              <a:rPr lang="zh-CN" altLang="en-US" sz="2200" b="0" dirty="0">
                <a:solidFill>
                  <a:schemeClr val="tx1"/>
                </a:solidFill>
              </a:rPr>
              <a:t>：适用于多属性操作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452628" indent="-342900">
              <a:lnSpc>
                <a:spcPct val="160000"/>
              </a:lnSpc>
            </a:pPr>
            <a:r>
              <a:rPr lang="zh-CN" altLang="en-US" sz="2200" b="0" dirty="0">
                <a:solidFill>
                  <a:schemeClr val="tx1"/>
                </a:solidFill>
              </a:rPr>
              <a:t>列存储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模式：</a:t>
            </a:r>
            <a:r>
              <a:rPr lang="zh-CN" altLang="en-US" sz="2200" b="0" dirty="0">
                <a:solidFill>
                  <a:schemeClr val="tx1"/>
                </a:solidFill>
              </a:rPr>
              <a:t>利于压缩存储，不适于多属性操作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452628" indent="-342900">
              <a:lnSpc>
                <a:spcPct val="160000"/>
              </a:lnSpc>
            </a:pPr>
            <a:r>
              <a:rPr lang="zh-CN" altLang="en-US" sz="2200" b="0" dirty="0">
                <a:solidFill>
                  <a:schemeClr val="tx1"/>
                </a:solidFill>
              </a:rPr>
              <a:t>混合存储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模式</a:t>
            </a:r>
            <a:endParaRPr lang="en-US" altLang="zh-CN" sz="2200" b="0" dirty="0" smtClean="0">
              <a:solidFill>
                <a:schemeClr val="tx1"/>
              </a:solidFill>
            </a:endParaRPr>
          </a:p>
          <a:p>
            <a:pPr marL="109728" indent="0">
              <a:lnSpc>
                <a:spcPct val="160000"/>
              </a:lnSpc>
              <a:spcBef>
                <a:spcPts val="1200"/>
              </a:spcBef>
              <a:buNone/>
            </a:pPr>
            <a:r>
              <a:rPr lang="en-US" altLang="zh-CN" dirty="0"/>
              <a:t>2</a:t>
            </a:r>
            <a:r>
              <a:rPr lang="zh-CN" altLang="en-US" dirty="0"/>
              <a:t>、内存数据的访问性能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sz="2200" b="0" dirty="0">
                <a:solidFill>
                  <a:schemeClr val="tx1"/>
                </a:solidFill>
              </a:rPr>
              <a:t>多级缓存结构（</a:t>
            </a:r>
            <a:r>
              <a:rPr lang="en-US" altLang="zh-CN" sz="2200" b="0" dirty="0">
                <a:solidFill>
                  <a:schemeClr val="tx1"/>
                </a:solidFill>
              </a:rPr>
              <a:t>L1/L2/L3</a:t>
            </a:r>
            <a:r>
              <a:rPr lang="zh-CN" altLang="en-US" sz="2200" b="0" dirty="0">
                <a:solidFill>
                  <a:schemeClr val="tx1"/>
                </a:solidFill>
              </a:rPr>
              <a:t>）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>
              <a:lnSpc>
                <a:spcPct val="160000"/>
              </a:lnSpc>
            </a:pPr>
            <a:r>
              <a:rPr lang="en-US" altLang="zh-CN" sz="2200" b="0" dirty="0">
                <a:solidFill>
                  <a:schemeClr val="tx1"/>
                </a:solidFill>
              </a:rPr>
              <a:t>Cache</a:t>
            </a:r>
            <a:r>
              <a:rPr lang="zh-CN" altLang="en-US" sz="2200" b="0" dirty="0">
                <a:solidFill>
                  <a:schemeClr val="tx1"/>
                </a:solidFill>
              </a:rPr>
              <a:t>优化技术：提高数据局部性，减少</a:t>
            </a:r>
            <a:r>
              <a:rPr lang="en-US" altLang="zh-CN" sz="2200" b="0" dirty="0">
                <a:solidFill>
                  <a:schemeClr val="tx1"/>
                </a:solidFill>
              </a:rPr>
              <a:t>Cache</a:t>
            </a:r>
            <a:r>
              <a:rPr lang="zh-CN" altLang="en-US" sz="2200" b="0" dirty="0">
                <a:solidFill>
                  <a:schemeClr val="tx1"/>
                </a:solidFill>
              </a:rPr>
              <a:t>失效</a:t>
            </a:r>
            <a:endParaRPr lang="zh-CN" altLang="en-US" sz="2200" dirty="0"/>
          </a:p>
        </p:txBody>
      </p:sp>
      <p:sp>
        <p:nvSpPr>
          <p:cNvPr id="2" name="矩形 1"/>
          <p:cNvSpPr/>
          <p:nvPr/>
        </p:nvSpPr>
        <p:spPr>
          <a:xfrm>
            <a:off x="395536" y="532535"/>
            <a:ext cx="8208912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lnSpc>
                <a:spcPct val="160000"/>
              </a:lnSpc>
              <a:buNone/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三、内存数据库的关键技术</a:t>
            </a:r>
            <a:endParaRPr lang="en-US" altLang="zh-CN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61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（</a:t>
            </a:r>
            <a:r>
              <a:rPr lang="en-US" altLang="zh-CN" dirty="0" smtClean="0">
                <a:solidFill>
                  <a:srgbClr val="008000"/>
                </a:solidFill>
              </a:rPr>
              <a:t>1</a:t>
            </a:r>
            <a:r>
              <a:rPr lang="zh-CN" altLang="en-US" dirty="0" smtClean="0">
                <a:solidFill>
                  <a:srgbClr val="008000"/>
                </a:solidFill>
              </a:rPr>
              <a:t>）数据</a:t>
            </a:r>
            <a:r>
              <a:rPr lang="zh-CN" altLang="en-US" dirty="0">
                <a:solidFill>
                  <a:srgbClr val="008000"/>
                </a:solidFill>
              </a:rPr>
              <a:t>抽取</a:t>
            </a:r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416050"/>
            <a:ext cx="8154615" cy="51158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数据抽取：以</a:t>
            </a:r>
            <a:r>
              <a:rPr lang="zh-CN" altLang="en-US" b="0" dirty="0">
                <a:solidFill>
                  <a:schemeClr val="tx1"/>
                </a:solidFill>
              </a:rPr>
              <a:t>主题建模的需求为依据，对数据源的内容进行有目的的选择，这一过程被称为“数据抽取”。 </a:t>
            </a:r>
          </a:p>
          <a:p>
            <a:pPr lvl="1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</a:rPr>
              <a:t>是否有用：外部</a:t>
            </a:r>
            <a:r>
              <a:rPr lang="zh-CN" altLang="en-US" sz="2400" b="0" dirty="0">
                <a:solidFill>
                  <a:schemeClr val="tx1"/>
                </a:solidFill>
              </a:rPr>
              <a:t>数据源所提供的数据并不都是有用的，有些数据对决策并不能提供支持</a:t>
            </a:r>
          </a:p>
          <a:p>
            <a:pPr lvl="1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</a:rPr>
              <a:t>是否冗余：外部</a:t>
            </a:r>
            <a:r>
              <a:rPr lang="zh-CN" altLang="en-US" sz="2400" b="0" dirty="0">
                <a:solidFill>
                  <a:schemeClr val="tx1"/>
                </a:solidFill>
              </a:rPr>
              <a:t>数据源中数据冗余的现象也很普遍。</a:t>
            </a:r>
          </a:p>
          <a:p>
            <a:pPr lvl="1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</a:rPr>
              <a:t>是否主题相关：在</a:t>
            </a:r>
            <a:r>
              <a:rPr lang="zh-CN" altLang="en-US" sz="2400" b="0" dirty="0">
                <a:solidFill>
                  <a:schemeClr val="tx1"/>
                </a:solidFill>
              </a:rPr>
              <a:t>外部数据源中，只有那些与主题相关的内容才是必需的、有使用价值的</a:t>
            </a:r>
            <a:r>
              <a:rPr lang="zh-CN" altLang="en-US" sz="2400" b="0" dirty="0" smtClean="0">
                <a:solidFill>
                  <a:schemeClr val="tx1"/>
                </a:solidFill>
              </a:rPr>
              <a:t>。</a:t>
            </a:r>
            <a:endParaRPr lang="en-US" altLang="zh-CN" sz="24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874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29208" y="1196752"/>
            <a:ext cx="7787208" cy="54726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3</a:t>
            </a:r>
            <a:r>
              <a:rPr lang="zh-CN" altLang="en-US" dirty="0"/>
              <a:t>、内存数据处理性能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tx1"/>
                </a:solidFill>
              </a:rPr>
              <a:t>高效索引技术：</a:t>
            </a:r>
            <a:r>
              <a:rPr lang="en-US" altLang="zh-CN" sz="2200" b="0" dirty="0">
                <a:solidFill>
                  <a:schemeClr val="tx1"/>
                </a:solidFill>
              </a:rPr>
              <a:t> B</a:t>
            </a:r>
            <a:r>
              <a:rPr lang="zh-CN" altLang="en-US" sz="2200" b="0" dirty="0">
                <a:solidFill>
                  <a:schemeClr val="tx1"/>
                </a:solidFill>
              </a:rPr>
              <a:t>树和</a:t>
            </a:r>
            <a:r>
              <a:rPr lang="en-US" altLang="zh-CN" sz="2200" b="0" dirty="0">
                <a:solidFill>
                  <a:schemeClr val="tx1"/>
                </a:solidFill>
              </a:rPr>
              <a:t>AVL</a:t>
            </a:r>
            <a:r>
              <a:rPr lang="zh-CN" altLang="en-US" sz="2200" b="0" dirty="0">
                <a:solidFill>
                  <a:schemeClr val="tx1"/>
                </a:solidFill>
              </a:rPr>
              <a:t>树的结合</a:t>
            </a:r>
            <a:endParaRPr lang="en-US" altLang="zh-CN" sz="22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tx1"/>
                </a:solidFill>
              </a:rPr>
              <a:t>面向多核、众核的查询处理技术</a:t>
            </a:r>
            <a:endParaRPr lang="en-US" altLang="zh-CN" sz="2200" b="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4</a:t>
            </a:r>
            <a:r>
              <a:rPr lang="zh-CN" altLang="en-US" dirty="0"/>
              <a:t>、封锁与并发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tx1"/>
                </a:solidFill>
              </a:rPr>
              <a:t>特点：事务执行时间短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tx1"/>
                </a:solidFill>
              </a:rPr>
              <a:t>大粒度封锁，减少锁的类型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tx1"/>
                </a:solidFill>
              </a:rPr>
              <a:t>锁信息存储在数据本身上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5</a:t>
            </a:r>
            <a:r>
              <a:rPr lang="zh-CN" altLang="en-US" dirty="0"/>
              <a:t>、写日志策略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tx1"/>
                </a:solidFill>
              </a:rPr>
              <a:t>预提交、组提交策略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tx1"/>
                </a:solidFill>
              </a:rPr>
              <a:t>用非易失性内存存储日志</a:t>
            </a:r>
            <a:endParaRPr lang="en-US" altLang="zh-CN" sz="22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200" b="0" dirty="0" smtClean="0">
              <a:solidFill>
                <a:schemeClr val="tx1"/>
              </a:solidFill>
            </a:endParaRPr>
          </a:p>
          <a:p>
            <a:pPr marL="109728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109728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5" name="标题 2"/>
          <p:cNvSpPr txBox="1">
            <a:spLocks/>
          </p:cNvSpPr>
          <p:nvPr/>
        </p:nvSpPr>
        <p:spPr>
          <a:xfrm>
            <a:off x="457200" y="116632"/>
            <a:ext cx="8147248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 cap="small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 smtClean="0">
                <a:solidFill>
                  <a:srgbClr val="003399"/>
                </a:solidFill>
              </a:rPr>
              <a:t>三</a:t>
            </a:r>
            <a:r>
              <a:rPr lang="zh-CN" altLang="en-US" dirty="0">
                <a:solidFill>
                  <a:srgbClr val="003399"/>
                </a:solidFill>
              </a:rPr>
              <a:t>、内存数据库关键</a:t>
            </a:r>
            <a:r>
              <a:rPr lang="zh-CN" altLang="en-US" dirty="0" smtClean="0">
                <a:solidFill>
                  <a:srgbClr val="003399"/>
                </a:solidFill>
              </a:rPr>
              <a:t>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41784"/>
            <a:ext cx="8147248" cy="1143000"/>
          </a:xfrm>
        </p:spPr>
        <p:txBody>
          <a:bodyPr anchor="ctr">
            <a:norm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11.4.4  </a:t>
            </a:r>
            <a:r>
              <a:rPr lang="en-US" altLang="zh-CN" sz="32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3200" b="1" cap="none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edis</a:t>
            </a:r>
            <a:r>
              <a:rPr lang="en-US" altLang="zh-CN" sz="3200" b="1" cap="none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cap="none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3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9552" y="1484784"/>
            <a:ext cx="7704856" cy="487375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数据库概述</a:t>
            </a:r>
            <a:endParaRPr lang="en-US" altLang="zh-CN" sz="2800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是什么样的数据库？</a:t>
            </a:r>
            <a:endParaRPr lang="en-US" altLang="zh-CN" b="1" dirty="0" smtClean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 Dictionary Server</a:t>
            </a:r>
            <a:r>
              <a:rPr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的缩写</a:t>
            </a:r>
            <a:endParaRPr lang="en-US" altLang="zh-CN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高性能：</a:t>
            </a:r>
            <a:r>
              <a:rPr lang="zh-CN" altLang="en-US" b="0" dirty="0" smtClean="0">
                <a:solidFill>
                  <a:schemeClr val="tx1"/>
                </a:solidFill>
              </a:rPr>
              <a:t>C</a:t>
            </a:r>
            <a:r>
              <a:rPr lang="zh-CN" altLang="en-US" b="0" dirty="0">
                <a:solidFill>
                  <a:schemeClr val="tx1"/>
                </a:solidFill>
              </a:rPr>
              <a:t>语言开发</a:t>
            </a:r>
            <a:endParaRPr lang="en-US" altLang="zh-CN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内存数据库</a:t>
            </a:r>
            <a:r>
              <a:rPr lang="zh-CN" altLang="en-US" b="0" dirty="0" smtClean="0">
                <a:solidFill>
                  <a:schemeClr val="tx1"/>
                </a:solidFill>
              </a:rPr>
              <a:t>：基于内存、亦可</a:t>
            </a:r>
            <a:r>
              <a:rPr lang="zh-CN" altLang="en-US" b="0" dirty="0">
                <a:solidFill>
                  <a:schemeClr val="tx1"/>
                </a:solidFill>
              </a:rPr>
              <a:t>持久化</a:t>
            </a:r>
            <a:endParaRPr lang="en-US" altLang="zh-CN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键值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b="0" dirty="0">
                <a:solidFill>
                  <a:schemeClr val="tx1"/>
                </a:solidFill>
              </a:rPr>
              <a:t>：采用</a:t>
            </a:r>
            <a:r>
              <a:rPr lang="en-US" altLang="zh-CN" b="0" dirty="0">
                <a:solidFill>
                  <a:schemeClr val="tx1"/>
                </a:solidFill>
              </a:rPr>
              <a:t>key-value</a:t>
            </a:r>
            <a:r>
              <a:rPr lang="zh-CN" altLang="en-US" b="0" dirty="0">
                <a:solidFill>
                  <a:schemeClr val="tx1"/>
                </a:solidFill>
              </a:rPr>
              <a:t>数据模型</a:t>
            </a:r>
            <a:endParaRPr lang="en-US" altLang="zh-CN" b="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分布式数据库</a:t>
            </a:r>
            <a:r>
              <a:rPr lang="zh-CN" altLang="en-US" b="0" dirty="0">
                <a:solidFill>
                  <a:schemeClr val="tx1"/>
                </a:solidFill>
              </a:rPr>
              <a:t>：支持分布式集群，具有扩展性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69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95536" y="1484784"/>
            <a:ext cx="8147248" cy="50405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数据库特性</a:t>
            </a:r>
            <a:endParaRPr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indent="-36195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持久化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0238" lvl="1" indent="-268288">
              <a:lnSpc>
                <a:spcPct val="160000"/>
              </a:lnSpc>
            </a:pPr>
            <a:r>
              <a:rPr lang="zh-CN" altLang="en-US" dirty="0">
                <a:sym typeface="+mn-ea"/>
              </a:rPr>
              <a:t>将内存数据保存到磁盘上</a:t>
            </a:r>
            <a:endParaRPr lang="en-US" altLang="zh-CN" dirty="0">
              <a:sym typeface="+mn-ea"/>
            </a:endParaRPr>
          </a:p>
          <a:p>
            <a:pPr marL="630238" lvl="1" indent="-268288">
              <a:lnSpc>
                <a:spcPct val="160000"/>
              </a:lnSpc>
            </a:pPr>
            <a:r>
              <a:rPr lang="zh-CN" altLang="en-US" dirty="0">
                <a:sym typeface="+mn-ea"/>
              </a:rPr>
              <a:t>重启时可以再次加载并使用</a:t>
            </a:r>
            <a:endParaRPr lang="en-US" altLang="zh-CN" dirty="0"/>
          </a:p>
          <a:p>
            <a:pPr marL="361950" indent="-361950">
              <a:lnSpc>
                <a:spcPct val="16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两种持久化方式</a:t>
            </a:r>
            <a:endParaRPr lang="en-US" altLang="zh-CN" dirty="0">
              <a:solidFill>
                <a:srgbClr val="FF0000"/>
              </a:solidFill>
            </a:endParaRPr>
          </a:p>
          <a:p>
            <a:pPr marL="630238" lvl="1" indent="-268288">
              <a:lnSpc>
                <a:spcPct val="170000"/>
              </a:lnSpc>
            </a:pPr>
            <a:r>
              <a:rPr lang="en-US" altLang="zh-CN" dirty="0"/>
              <a:t>RDB</a:t>
            </a:r>
            <a:r>
              <a:rPr lang="zh-CN" altLang="en-US" dirty="0"/>
              <a:t>：在指定时间间隔内，生成数据集的时间快照</a:t>
            </a:r>
            <a:endParaRPr lang="en-US" altLang="zh-CN" dirty="0"/>
          </a:p>
          <a:p>
            <a:pPr marL="630238" lvl="1" indent="-268288">
              <a:lnSpc>
                <a:spcPct val="170000"/>
              </a:lnSpc>
            </a:pPr>
            <a:r>
              <a:rPr lang="en-US" altLang="zh-CN" dirty="0"/>
              <a:t>AOF</a:t>
            </a:r>
            <a:r>
              <a:rPr lang="zh-CN" altLang="en-US" dirty="0"/>
              <a:t>：记录</a:t>
            </a:r>
            <a:r>
              <a:rPr lang="zh-CN" altLang="en-US" dirty="0" smtClean="0"/>
              <a:t>服务器的</a:t>
            </a:r>
            <a:r>
              <a:rPr lang="zh-CN" altLang="en-US" dirty="0"/>
              <a:t>所有写操作</a:t>
            </a:r>
            <a:r>
              <a:rPr lang="zh-CN" altLang="en-US" dirty="0" smtClean="0"/>
              <a:t>，服务器</a:t>
            </a:r>
            <a:r>
              <a:rPr lang="zh-CN" altLang="en-US" dirty="0"/>
              <a:t>启动时，重新执行这些命令来还原数据</a:t>
            </a:r>
            <a:r>
              <a:rPr lang="zh-CN" altLang="en-US" dirty="0" smtClean="0"/>
              <a:t>集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41784"/>
            <a:ext cx="8424936" cy="1143000"/>
          </a:xfrm>
        </p:spPr>
        <p:txBody>
          <a:bodyPr anchor="ctr">
            <a:normAutofit/>
          </a:bodyPr>
          <a:lstStyle/>
          <a:p>
            <a:r>
              <a:rPr lang="zh-CN" altLang="en-US" dirty="0" smtClean="0">
                <a:solidFill>
                  <a:srgbClr val="003399"/>
                </a:solidFill>
              </a:rPr>
              <a:t>一</a:t>
            </a:r>
            <a:r>
              <a:rPr lang="zh-CN" altLang="en-US" dirty="0">
                <a:solidFill>
                  <a:srgbClr val="003399"/>
                </a:solidFill>
              </a:rPr>
              <a:t>、</a:t>
            </a:r>
            <a:r>
              <a:rPr lang="en-US" altLang="zh-CN" dirty="0">
                <a:solidFill>
                  <a:srgbClr val="003399"/>
                </a:solidFill>
              </a:rPr>
              <a:t>Redis </a:t>
            </a:r>
            <a:r>
              <a:rPr lang="zh-CN" altLang="en-US" dirty="0">
                <a:solidFill>
                  <a:srgbClr val="003399"/>
                </a:solidFill>
              </a:rPr>
              <a:t>数据库</a:t>
            </a:r>
            <a:r>
              <a:rPr lang="zh-CN" altLang="en-US" dirty="0" smtClean="0">
                <a:solidFill>
                  <a:srgbClr val="003399"/>
                </a:solidFill>
              </a:rPr>
              <a:t>概述</a:t>
            </a:r>
            <a:endParaRPr lang="zh-CN" altLang="en-US" sz="3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1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23528" y="1412776"/>
            <a:ext cx="8280920" cy="504056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600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2600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数据库特性（续）</a:t>
            </a:r>
            <a:endParaRPr lang="en-US" altLang="zh-CN" sz="2600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indent="-361950">
              <a:lnSpc>
                <a:spcPct val="150000"/>
              </a:lnSpc>
            </a:pPr>
            <a:r>
              <a:rPr lang="zh-CN" altLang="en-US" sz="2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：读写速度大约 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endParaRPr lang="en-US" altLang="zh-CN" sz="2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SET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操作每秒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次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操作每秒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万次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61950" indent="-361950">
              <a:lnSpc>
                <a:spcPct val="150000"/>
              </a:lnSpc>
            </a:pPr>
            <a:r>
              <a:rPr lang="zh-CN" altLang="en-US" sz="2600" dirty="0">
                <a:solidFill>
                  <a:srgbClr val="FF0000"/>
                </a:solidFill>
              </a:rPr>
              <a:t>主从复制：支持</a:t>
            </a:r>
            <a:r>
              <a:rPr lang="en-US" altLang="zh-CN" sz="2600" dirty="0">
                <a:solidFill>
                  <a:srgbClr val="FF0000"/>
                </a:solidFill>
              </a:rPr>
              <a:t>Master</a:t>
            </a:r>
            <a:r>
              <a:rPr lang="zh-CN" altLang="en-US" sz="2600" dirty="0">
                <a:solidFill>
                  <a:srgbClr val="FF0000"/>
                </a:solidFill>
              </a:rPr>
              <a:t>和多个</a:t>
            </a:r>
            <a:r>
              <a:rPr lang="en-US" altLang="zh-CN" sz="2600" dirty="0">
                <a:solidFill>
                  <a:srgbClr val="FF0000"/>
                </a:solidFill>
              </a:rPr>
              <a:t>Slave</a:t>
            </a:r>
            <a:r>
              <a:rPr lang="zh-CN" altLang="en-US" sz="2600" dirty="0">
                <a:solidFill>
                  <a:srgbClr val="FF0000"/>
                </a:solidFill>
              </a:rPr>
              <a:t>的主从关系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</a:pPr>
            <a:r>
              <a:rPr lang="zh-CN" altLang="en-US" sz="2400" dirty="0"/>
              <a:t>用途：实现读写分离、数据备份、灾难恢复等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会自动同步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服务器宕机，从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服务器替代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服务器提供服务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持久化任务可以配置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服务器上，减轻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服务器压力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8111" y="1144488"/>
            <a:ext cx="8170313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7467600" cy="1143000"/>
          </a:xfrm>
        </p:spPr>
        <p:txBody>
          <a:bodyPr anchor="ctr">
            <a:normAutofit/>
          </a:bodyPr>
          <a:lstStyle/>
          <a:p>
            <a:r>
              <a:rPr lang="zh-CN" altLang="en-US" dirty="0" smtClean="0">
                <a:solidFill>
                  <a:srgbClr val="003399"/>
                </a:solidFill>
              </a:rPr>
              <a:t>一</a:t>
            </a:r>
            <a:r>
              <a:rPr lang="zh-CN" altLang="en-US" dirty="0">
                <a:solidFill>
                  <a:srgbClr val="003399"/>
                </a:solidFill>
              </a:rPr>
              <a:t>、</a:t>
            </a:r>
            <a:r>
              <a:rPr lang="en-US" altLang="zh-CN" dirty="0">
                <a:solidFill>
                  <a:srgbClr val="003399"/>
                </a:solidFill>
              </a:rPr>
              <a:t>Redis </a:t>
            </a:r>
            <a:r>
              <a:rPr lang="zh-CN" altLang="en-US" dirty="0">
                <a:solidFill>
                  <a:srgbClr val="003399"/>
                </a:solidFill>
              </a:rPr>
              <a:t>数据库</a:t>
            </a:r>
            <a:r>
              <a:rPr lang="zh-CN" altLang="en-US" dirty="0" smtClean="0">
                <a:solidFill>
                  <a:srgbClr val="003399"/>
                </a:solidFill>
              </a:rPr>
              <a:t>概述</a:t>
            </a:r>
            <a:endParaRPr lang="zh-CN" altLang="en-US" sz="3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6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95536" y="1484784"/>
            <a:ext cx="8147248" cy="41764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数据库特性（续）</a:t>
            </a:r>
            <a:endParaRPr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indent="-36195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多种键值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，适应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不同场景下的存储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字符串类型：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列类型：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Hash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，多个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列表类型：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list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（双向链表）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集合类型：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（元素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重复）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有序集合类型：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Sorted set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41784"/>
            <a:ext cx="8280920" cy="1143000"/>
          </a:xfrm>
        </p:spPr>
        <p:txBody>
          <a:bodyPr anchor="ctr">
            <a:normAutofit/>
          </a:bodyPr>
          <a:lstStyle/>
          <a:p>
            <a:r>
              <a:rPr lang="zh-CN" altLang="en-US" dirty="0" smtClean="0">
                <a:solidFill>
                  <a:srgbClr val="003399"/>
                </a:solidFill>
              </a:rPr>
              <a:t>一</a:t>
            </a:r>
            <a:r>
              <a:rPr lang="zh-CN" altLang="en-US" dirty="0">
                <a:solidFill>
                  <a:srgbClr val="003399"/>
                </a:solidFill>
              </a:rPr>
              <a:t>、</a:t>
            </a:r>
            <a:r>
              <a:rPr lang="en-US" altLang="zh-CN" dirty="0">
                <a:solidFill>
                  <a:srgbClr val="003399"/>
                </a:solidFill>
              </a:rPr>
              <a:t>Redis </a:t>
            </a:r>
            <a:r>
              <a:rPr lang="zh-CN" altLang="en-US" dirty="0">
                <a:solidFill>
                  <a:srgbClr val="003399"/>
                </a:solidFill>
              </a:rPr>
              <a:t>数据库</a:t>
            </a:r>
            <a:r>
              <a:rPr lang="zh-CN" altLang="en-US" dirty="0" smtClean="0">
                <a:solidFill>
                  <a:srgbClr val="003399"/>
                </a:solidFill>
              </a:rPr>
              <a:t>概述</a:t>
            </a:r>
            <a:endParaRPr lang="zh-CN" altLang="en-US" sz="3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00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0706"/>
            <a:ext cx="3960440" cy="238219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424936" cy="5184576"/>
          </a:xfrm>
          <a:noFill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600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600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数据库特性（续）</a:t>
            </a:r>
            <a:endParaRPr lang="en-US" altLang="zh-CN" sz="2600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0" indent="-361950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扩展性强：支持集群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通过数据</a:t>
            </a:r>
            <a:r>
              <a:rPr kumimoji="1"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分片（</a:t>
            </a:r>
            <a:r>
              <a:rPr kumimoji="1" lang="en-US" altLang="zh-CN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sharding</a:t>
            </a:r>
            <a:r>
              <a:rPr kumimoji="1"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）实现数据的集群分布</a:t>
            </a:r>
            <a:endParaRPr kumimoji="1" lang="en-US" altLang="zh-CN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集群没有中心节点或代理节点</a:t>
            </a:r>
            <a:r>
              <a:rPr kumimoji="1" lang="zh-CN" altLang="zh-CN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kumimoji="1"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endParaRPr kumimoji="1" lang="en-US" altLang="zh-CN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kumimoji="1"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节点失效</a:t>
            </a:r>
            <a:r>
              <a:rPr kumimoji="1"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或无法通讯</a:t>
            </a:r>
            <a:r>
              <a:rPr kumimoji="1"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时，仍然</a:t>
            </a:r>
            <a:r>
              <a:rPr kumimoji="1"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可继续处理请求</a:t>
            </a:r>
            <a:endParaRPr kumimoji="1"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分片方式</a:t>
            </a:r>
            <a:endParaRPr kumimoji="1" lang="en-US" altLang="zh-CN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4163"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键空间拆分成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16384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个槽位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，各节点负责其中部分槽位</a:t>
            </a:r>
            <a:endParaRPr kumimoji="1" lang="en-US" altLang="zh-CN" dirty="0"/>
          </a:p>
          <a:p>
            <a:pPr lvl="2" indent="-284163"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kumimoji="1" lang="zh-CN" altLang="en-US" dirty="0"/>
              <a:t>若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集群包含三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节点，则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0-5500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号哈希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槽，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5501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11000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11001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号至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16384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8111" y="1144488"/>
            <a:ext cx="8170313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452766"/>
            <a:ext cx="4289957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0000"/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数据库概述</a:t>
            </a:r>
            <a:endParaRPr lang="en-US" altLang="zh-CN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33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23528" y="1340768"/>
            <a:ext cx="8424936" cy="5184576"/>
          </a:xfrm>
          <a:noFill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600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600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数据库特性（续）</a:t>
            </a:r>
            <a:endParaRPr lang="en-US" altLang="zh-CN" sz="2600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：提供多种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语言的开源客户端类库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支持 </a:t>
            </a:r>
            <a:r>
              <a:rPr lang="en-US" altLang="zh-CN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Java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lang="en-US" altLang="zh-CN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Python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lang="en-US" altLang="zh-CN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C/C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++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C#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PHP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JavaScript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Perl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Object-C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lang="en-US" altLang="zh-CN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Ruby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，</a:t>
            </a:r>
            <a:r>
              <a:rPr lang="en-US" altLang="zh-CN" sz="2200" b="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Erlang</a:t>
            </a:r>
            <a:r>
              <a:rPr lang="en-US" altLang="zh-CN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等语言</a:t>
            </a:r>
            <a:endParaRPr lang="en-US" altLang="zh-CN" sz="2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提供上述语言的 </a:t>
            </a:r>
            <a:r>
              <a:rPr lang="en-US" altLang="zh-CN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，如：面向 </a:t>
            </a:r>
            <a:r>
              <a:rPr lang="en-US" altLang="zh-CN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等数据结构的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了灵活的客户端连接</a:t>
            </a:r>
            <a:endParaRPr lang="en-US" altLang="zh-CN" sz="2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RedisClient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PooledRedisClientManager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客户端缓存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</a:t>
            </a:r>
            <a:endParaRPr lang="en-US" altLang="zh-CN" sz="2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452766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0000"/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数据库概述</a:t>
            </a:r>
            <a:endParaRPr lang="en-US" altLang="zh-CN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1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7931224" cy="487375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8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endParaRPr kumimoji="1"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endParaRPr lang="en-US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STRLEN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DECRBY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INCRBY</a:t>
            </a:r>
            <a:endParaRPr lang="zh-CN" alt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 anchor="ctr">
            <a:norm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14.4 R</a:t>
            </a:r>
            <a:r>
              <a:rPr lang="en-US" altLang="zh-CN" sz="3200" b="1" cap="none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edis </a:t>
            </a:r>
            <a:r>
              <a:rPr lang="zh-CN" altLang="en-US" sz="3200" b="1" cap="none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3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4005064"/>
            <a:ext cx="3535602" cy="2160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适用场景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生成全局主键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728" y="2348880"/>
            <a:ext cx="5502774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2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789159358"/>
              </p:ext>
            </p:extLst>
          </p:nvPr>
        </p:nvGraphicFramePr>
        <p:xfrm>
          <a:off x="323528" y="107006"/>
          <a:ext cx="8208911" cy="66343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32263"/>
                <a:gridCol w="3467558"/>
                <a:gridCol w="3609090"/>
              </a:tblGrid>
              <a:tr h="3256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lang="zh-CN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  <a:endParaRPr lang="zh-CN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</a:t>
                      </a:r>
                      <a:endParaRPr 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赋值</a:t>
                      </a:r>
                      <a:endParaRPr lang="zh-CN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 key value</a:t>
                      </a:r>
                      <a:endParaRPr 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</a:t>
                      </a:r>
                      <a:endParaRPr 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获取值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 key</a:t>
                      </a:r>
                      <a:endParaRPr 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append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追加字符串</a:t>
                      </a:r>
                      <a:endParaRPr lang="zh-CN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append key value</a:t>
                      </a:r>
                      <a:endParaRPr 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incr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自增（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+1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incr key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decr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自减（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decr key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incrby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自增，增加指定步长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incrby key increment</a:t>
                      </a: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decrby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自减，减少指定步长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decrby</a:t>
                      </a: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 decrement</a:t>
                      </a: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先获取元素再赋值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getset key value</a:t>
                      </a: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赋值并指定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的存活时间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setex</a:t>
                      </a: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 second value</a:t>
                      </a: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setnx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不存在就赋值，否则不做操作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setnx</a:t>
                      </a: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 value</a:t>
                      </a: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strlen</a:t>
                      </a:r>
                      <a:endParaRPr 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的值的长度</a:t>
                      </a:r>
                      <a:endParaRPr lang="zh-CN" alt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strlen key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setrange</a:t>
                      </a:r>
                      <a:endParaRPr 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字符串替换（包含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start)</a:t>
                      </a:r>
                      <a:endParaRPr lang="en-US" altLang="zh-CN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setrange key start value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getrange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获取指定位置字符串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getrange key start end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mset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同时设置多个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 value</a:t>
                      </a:r>
                      <a:endParaRPr lang="en-US" altLang="zh-CN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mset key value [key2 value2...]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mget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同时获取多个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的值</a:t>
                      </a:r>
                      <a:endParaRPr lang="zh-CN" altLang="en-US" sz="16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mget key [key2...]</a:t>
                      </a:r>
                      <a:endParaRPr lang="en-US" sz="16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msetnx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若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存在，则设置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多个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msetnx</a:t>
                      </a: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 value [key2 value2]</a:t>
                      </a: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设置二进制的值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setbit</a:t>
                      </a: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 offset value</a:t>
                      </a:r>
                    </a:p>
                  </a:txBody>
                  <a:tcPr/>
                </a:tc>
              </a:tr>
              <a:tr h="349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获取二进制的值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getbit</a:t>
                      </a:r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 offset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1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95536" y="1337648"/>
            <a:ext cx="7931224" cy="487375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endParaRPr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HSET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HGET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HEXISTS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HDEL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123728" y="1412776"/>
            <a:ext cx="6552728" cy="6480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适用用场景：存储对象数据，如用户信息、商品信息等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7984" y="2222862"/>
            <a:ext cx="424847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95250"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000" dirty="0" smtClean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HSET NG Name “</a:t>
            </a:r>
            <a:r>
              <a:rPr lang="en-US" altLang="zh-CN" sz="2000" dirty="0" err="1" smtClean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NewGrand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95250"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&gt;(integer) 1 </a:t>
            </a:r>
          </a:p>
          <a:p>
            <a:pPr marL="95250"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000" dirty="0" smtClean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HSET NG Address “</a:t>
            </a:r>
            <a:r>
              <a:rPr lang="zh-CN" altLang="en-US" sz="2000" dirty="0" smtClean="0">
                <a:solidFill>
                  <a:srgbClr val="99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网新大厦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95250"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&gt;(integer) 1</a:t>
            </a:r>
          </a:p>
          <a:p>
            <a:pPr marL="95250"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&gt;HGETALL NG</a:t>
            </a:r>
          </a:p>
          <a:p>
            <a:pPr marL="95250"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&gt;“Name” </a:t>
            </a:r>
          </a:p>
          <a:p>
            <a:pPr marL="95250"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&gt;“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NewGrand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</a:p>
          <a:p>
            <a:pPr marL="95250"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&gt;“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Adrress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95250"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天目山路网新大厦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10" name="图片 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512" y="4149080"/>
            <a:ext cx="4248472" cy="252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424936" cy="1143000"/>
          </a:xfrm>
        </p:spPr>
        <p:txBody>
          <a:bodyPr anchor="ctr">
            <a:normAutofit/>
          </a:bodyPr>
          <a:lstStyle/>
          <a:p>
            <a:r>
              <a:rPr lang="zh-CN" altLang="en-US" dirty="0" smtClean="0">
                <a:solidFill>
                  <a:srgbClr val="003399"/>
                </a:solidFill>
              </a:rPr>
              <a:t>二</a:t>
            </a:r>
            <a:r>
              <a:rPr lang="zh-CN" altLang="en-US" dirty="0">
                <a:solidFill>
                  <a:srgbClr val="003399"/>
                </a:solidFill>
              </a:rPr>
              <a:t>、</a:t>
            </a:r>
            <a:r>
              <a:rPr lang="en-US" altLang="zh-CN" dirty="0">
                <a:solidFill>
                  <a:srgbClr val="003399"/>
                </a:solidFill>
              </a:rPr>
              <a:t>Redis</a:t>
            </a:r>
            <a:r>
              <a:rPr lang="zh-CN" altLang="en-US" dirty="0">
                <a:solidFill>
                  <a:srgbClr val="003399"/>
                </a:solidFill>
              </a:rPr>
              <a:t>数据结构与</a:t>
            </a:r>
            <a:r>
              <a:rPr lang="zh-CN" altLang="en-US" dirty="0" smtClean="0">
                <a:solidFill>
                  <a:srgbClr val="003399"/>
                </a:solidFill>
              </a:rPr>
              <a:t>操作</a:t>
            </a:r>
            <a:endParaRPr lang="zh-CN" altLang="en-US" sz="3200" b="1" dirty="0" smtClean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000"/>
                </a:solidFill>
              </a:rPr>
              <a:t>抽取存储区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416050"/>
            <a:ext cx="8154615" cy="505777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</a:rPr>
              <a:t>从</a:t>
            </a:r>
            <a:r>
              <a:rPr lang="zh-CN" altLang="en-US" b="0" dirty="0">
                <a:solidFill>
                  <a:schemeClr val="tx1"/>
                </a:solidFill>
              </a:rPr>
              <a:t>外部数据源</a:t>
            </a:r>
            <a:r>
              <a:rPr lang="zh-CN" altLang="en-US" b="0" dirty="0" smtClean="0">
                <a:solidFill>
                  <a:schemeClr val="tx1"/>
                </a:solidFill>
              </a:rPr>
              <a:t>抽取数据后</a:t>
            </a:r>
            <a:r>
              <a:rPr lang="zh-CN" altLang="en-US" b="0" dirty="0">
                <a:solidFill>
                  <a:schemeClr val="tx1"/>
                </a:solidFill>
              </a:rPr>
              <a:t>，正式导入数据仓库之前，应</a:t>
            </a:r>
            <a:r>
              <a:rPr lang="zh-CN" altLang="en-US" b="0" dirty="0" smtClean="0">
                <a:solidFill>
                  <a:schemeClr val="tx1"/>
                </a:solidFill>
              </a:rPr>
              <a:t>先放</a:t>
            </a:r>
            <a:r>
              <a:rPr lang="zh-CN" altLang="en-US" b="0" dirty="0">
                <a:solidFill>
                  <a:schemeClr val="tx1"/>
                </a:solidFill>
              </a:rPr>
              <a:t>在缓冲区中，</a:t>
            </a:r>
            <a:r>
              <a:rPr lang="zh-CN" altLang="en-US" b="0" dirty="0" smtClean="0">
                <a:solidFill>
                  <a:schemeClr val="tx1"/>
                </a:solidFill>
              </a:rPr>
              <a:t>以便进一步的清洗与转换，</a:t>
            </a:r>
            <a:r>
              <a:rPr lang="zh-CN" altLang="en-US" b="0" dirty="0">
                <a:solidFill>
                  <a:schemeClr val="tx1"/>
                </a:solidFill>
              </a:rPr>
              <a:t>这一缓冲区即为“抽取存储区”。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chemeClr val="tx1"/>
                </a:solidFill>
              </a:rPr>
              <a:t>在券商数据仓库中，从证券交易数据库、交易所行情库、个股重要文档库等外部数据源中抽取的数据，不可避免地存在着数据内容的缺陷和格式上的不一致，不能直接导入数据仓库，而应当暂时存放在系统的抽取存储区中，以待进一步的处理。 </a:t>
            </a:r>
          </a:p>
        </p:txBody>
      </p:sp>
    </p:spTree>
    <p:extLst>
      <p:ext uri="{BB962C8B-B14F-4D97-AF65-F5344CB8AC3E}">
        <p14:creationId xmlns:p14="http://schemas.microsoft.com/office/powerpoint/2010/main" val="1810152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504" y="116632"/>
            <a:ext cx="856895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2000" dirty="0" smtClean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键：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用户ID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，作为信息检索的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45454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en-US" altLang="zh-CN" sz="2000" b="0" i="0" u="none" strike="noStrike" cap="none" normalizeH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值：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用户对象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信息，如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45454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姓名，年龄，生日等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45454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img.blog.csdn.net/201305061959589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3240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blog.csdn.net/201305062000110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96343"/>
            <a:ext cx="3240360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img.blog.csdn.net/201305062000408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42567"/>
            <a:ext cx="38164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563888" y="2968351"/>
            <a:ext cx="54360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方法二：普通的键值存储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  <a:p>
            <a:pPr marL="173038" lvl="0" indent="-1730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按对象信息，存储多个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key-value对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  <a:p>
            <a:pPr marL="173038" lvl="0" indent="-1730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用户ID+属性名称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是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key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属性值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是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value</a:t>
            </a:r>
          </a:p>
          <a:p>
            <a:pPr marL="173038" lvl="0" indent="-1730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缺点：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用户ID重复存储，大数据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时消耗内存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1880" y="1052736"/>
            <a:ext cx="5184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方法一：普通的键值存储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  <a:p>
            <a:pPr marL="268288" lvl="0" indent="-2682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信息封装成一个对象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以序列化方式存储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  <a:p>
            <a:pPr marL="268288" lvl="0" indent="-2682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缺点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增加了序列化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/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反序列化开销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     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修改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单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项信息，需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取出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整个对象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67944" y="4725144"/>
            <a:ext cx="4788024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 eaLnBrk="0" hangingPunct="0"/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方案三：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key-field-value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HashMap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用户ID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2525D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alue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一个Map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2525D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1325" lvl="1" indent="-268288" eaLnBrk="0" hangingPunct="0">
              <a:buFont typeface="Wingdings" panose="05000000000000000000" pitchFamily="2" charset="2"/>
              <a:buChar char="ü"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Map的key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标签，</a:t>
            </a:r>
            <a:r>
              <a:rPr lang="zh-CN" altLang="zh-CN" sz="2000" dirty="0" smtClean="0">
                <a:solidFill>
                  <a:srgbClr val="2525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lang="zh-CN" altLang="zh-CN" sz="2000" dirty="0">
                <a:solidFill>
                  <a:srgbClr val="2525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2525D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1325" lvl="1" indent="-268288" eaLnBrk="0" hangingPunct="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2525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000" dirty="0" smtClean="0">
                <a:solidFill>
                  <a:srgbClr val="2525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属性值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2525D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1325" lvl="1" indent="-268288" eaLnBrk="0" hangingPunct="0">
              <a:buFont typeface="Wingdings" panose="05000000000000000000" pitchFamily="2" charset="2"/>
              <a:buChar char="ü"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2525D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 + field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07504" y="2852935"/>
            <a:ext cx="8640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7504" y="4653136"/>
            <a:ext cx="8640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7504" y="836712"/>
            <a:ext cx="8640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29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22400"/>
            <a:ext cx="7886700" cy="4754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 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4236444654"/>
              </p:ext>
            </p:extLst>
          </p:nvPr>
        </p:nvGraphicFramePr>
        <p:xfrm>
          <a:off x="323528" y="692696"/>
          <a:ext cx="8352928" cy="50571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08112"/>
                <a:gridCol w="3744416"/>
                <a:gridCol w="3600400"/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hset</a:t>
                      </a:r>
                      <a:endParaRPr 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给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中的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filed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字段赋值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hset</a:t>
                      </a:r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 field value</a:t>
                      </a:r>
                      <a:endParaRPr 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hget 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获取可以中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filed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字段的值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hget key field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hexists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中是否存在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filed</a:t>
                      </a:r>
                      <a:endParaRPr lang="en-US" altLang="zh-CN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hexists key field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hlen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filed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的数量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hlen key 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hdel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中的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filed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hdel key field [field2..]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hgetall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中所有的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field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hgetall key</a:t>
                      </a: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hmset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同时设置多个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field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hmset key field value [field2 value2..]</a:t>
                      </a: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hmget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同时获取多个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field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的值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hmget key field [field2..]</a:t>
                      </a: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hsetnx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field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不存在赋值，否则不操作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hsetnx key field value</a:t>
                      </a: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hincrby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给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field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的值增加指定的步长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hincrby key  field increment</a:t>
                      </a: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hkeys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获取所有的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hkeys key</a:t>
                      </a:r>
                    </a:p>
                  </a:txBody>
                  <a:tcPr marL="68580" marR="68580"/>
                </a:tc>
              </a:tr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hvals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获取所有的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hvals</a:t>
                      </a:r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</a:t>
                      </a:r>
                    </a:p>
                  </a:txBody>
                  <a:tcPr marL="68580" marR="6858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72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37654" y="1291552"/>
            <a:ext cx="8194785" cy="487375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：存储有序</a:t>
            </a: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的字符串列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之一</a:t>
            </a:r>
            <a:endParaRPr lang="en-US" altLang="zh-CN" b="1" dirty="0" smtClean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LPOP</a:t>
            </a:r>
            <a:endParaRPr lang="en-US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LPUSH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RPOP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RPUSH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LINSERT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LREM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7467600" cy="1143000"/>
          </a:xfrm>
        </p:spPr>
        <p:txBody>
          <a:bodyPr anchor="ctr">
            <a:normAutofit/>
          </a:bodyPr>
          <a:lstStyle/>
          <a:p>
            <a:r>
              <a:rPr lang="zh-CN" altLang="en-US" dirty="0" smtClean="0">
                <a:solidFill>
                  <a:srgbClr val="003399"/>
                </a:solidFill>
              </a:rPr>
              <a:t>二</a:t>
            </a:r>
            <a:r>
              <a:rPr lang="zh-CN" altLang="en-US" dirty="0">
                <a:solidFill>
                  <a:srgbClr val="003399"/>
                </a:solidFill>
              </a:rPr>
              <a:t>、</a:t>
            </a:r>
            <a:r>
              <a:rPr lang="en-US" altLang="zh-CN" dirty="0">
                <a:solidFill>
                  <a:srgbClr val="003399"/>
                </a:solidFill>
              </a:rPr>
              <a:t>Redis</a:t>
            </a:r>
            <a:r>
              <a:rPr lang="zh-CN" altLang="en-US" dirty="0" smtClean="0">
                <a:solidFill>
                  <a:srgbClr val="003399"/>
                </a:solidFill>
              </a:rPr>
              <a:t>数据结构与操作</a:t>
            </a:r>
            <a:endParaRPr lang="zh-CN" altLang="en-US" sz="3200" b="1" dirty="0" smtClean="0">
              <a:solidFill>
                <a:srgbClr val="003399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123728" y="2060848"/>
            <a:ext cx="6408712" cy="2160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3038" indent="-17303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消息队列：利用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，实现任务添加和执行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3038" indent="-17303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用户商品评论：将评论信息转成 json 存储到list中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3038" indent="-17303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内部很多功能，如缓冲队列，也使用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2771800" y="4617132"/>
            <a:ext cx="5760640" cy="792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实现技术：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双向链表，支持反向查找和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23528" y="5733256"/>
            <a:ext cx="8352928" cy="82809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b="1" kern="120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0080" indent="-274320" algn="l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-182880" algn="l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accent1">
                  <a:shade val="75000"/>
                </a:schemeClr>
              </a:buClr>
              <a:buSzPct val="60000"/>
              <a:buFont typeface="Wingdings" panose="05000000000000000000" pitchFamily="2" charset="2"/>
              <a:buChar char="ü"/>
              <a:defRPr kumimoji="0"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88720" indent="-182880" algn="l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463040" indent="-182880" algn="l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Wingdings"/>
              <a:buNone/>
            </a:pPr>
            <a:r>
              <a:rPr lang="en-US" altLang="zh-CN" dirty="0" smtClean="0">
                <a:solidFill>
                  <a:srgbClr val="009900"/>
                </a:solidFill>
              </a:rPr>
              <a:t>List </a:t>
            </a:r>
            <a:r>
              <a:rPr lang="zh-CN" altLang="en-US" dirty="0" smtClean="0">
                <a:solidFill>
                  <a:srgbClr val="009900"/>
                </a:solidFill>
              </a:rPr>
              <a:t>常用操作：</a:t>
            </a:r>
            <a:r>
              <a:rPr lang="zh-CN" altLang="en-US" dirty="0" smtClean="0"/>
              <a:t>列表两端添加元素、获得列表的某一个片段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2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490771196"/>
              </p:ext>
            </p:extLst>
          </p:nvPr>
        </p:nvGraphicFramePr>
        <p:xfrm>
          <a:off x="323528" y="980726"/>
          <a:ext cx="8141722" cy="485428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2128"/>
                <a:gridCol w="3879726"/>
                <a:gridCol w="3109868"/>
              </a:tblGrid>
              <a:tr h="4301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L="68580" marR="68580" anchor="ctr"/>
                </a:tc>
              </a:tr>
              <a:tr h="433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llen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的长度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llen key</a:t>
                      </a:r>
                    </a:p>
                  </a:txBody>
                  <a:tcPr marL="68580" marR="68580" anchor="ctr"/>
                </a:tc>
              </a:tr>
              <a:tr h="433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lrem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删除前面几个值为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的元素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lrem key count value</a:t>
                      </a:r>
                    </a:p>
                  </a:txBody>
                  <a:tcPr marL="68580" marR="68580" anchor="ctr"/>
                </a:tc>
              </a:tr>
              <a:tr h="433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lset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按下标赋值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lset key index value</a:t>
                      </a:r>
                    </a:p>
                  </a:txBody>
                  <a:tcPr marL="68580" marR="68580" anchor="ctr"/>
                </a:tc>
              </a:tr>
              <a:tr h="433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lindex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返回下标的值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lindex key index</a:t>
                      </a:r>
                    </a:p>
                  </a:txBody>
                  <a:tcPr marL="68580" marR="68580" anchor="ctr"/>
                </a:tc>
              </a:tr>
              <a:tr h="433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ltrim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截取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 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指定位置的值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ltrim key start end</a:t>
                      </a:r>
                    </a:p>
                  </a:txBody>
                  <a:tcPr marL="68580" marR="68580" anchor="ctr"/>
                </a:tc>
              </a:tr>
              <a:tr h="752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linsert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在某个元素的前面或后面插入值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linsert key before|after pivot value</a:t>
                      </a:r>
                    </a:p>
                  </a:txBody>
                  <a:tcPr marL="68580" marR="68580" anchor="ctr"/>
                </a:tc>
              </a:tr>
              <a:tr h="752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lpushx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存在头部添加，否则不做操作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lpushx key value</a:t>
                      </a:r>
                    </a:p>
                  </a:txBody>
                  <a:tcPr marL="68580" marR="68580" anchor="ctr"/>
                </a:tc>
              </a:tr>
              <a:tr h="752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rpushx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存在在尾部添加，否则不做操作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rpushx</a:t>
                      </a:r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 value</a:t>
                      </a: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4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3848595317"/>
              </p:ext>
            </p:extLst>
          </p:nvPr>
        </p:nvGraphicFramePr>
        <p:xfrm>
          <a:off x="323528" y="1484784"/>
          <a:ext cx="8208912" cy="30727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40160"/>
                <a:gridCol w="3456384"/>
                <a:gridCol w="3312368"/>
              </a:tblGrid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L="68580" marR="68580"/>
                </a:tc>
              </a:tr>
              <a:tr h="3994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lpush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头部添加值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lpush key value [value2..]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rpush</a:t>
                      </a:r>
                      <a:endParaRPr 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尾部添加值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rpush key value [value2..]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lrange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获取指定位置的数据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lrange key start end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398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lpop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从头部弹出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的值（删除）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lpop key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3994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rpop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从尾部弹出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的值（删除）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rpop key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  <a:tr h="679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rpoplpush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从一个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的尾部弹出插入到另一个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的头部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rpoplpush</a:t>
                      </a:r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source </a:t>
                      </a: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destnation</a:t>
                      </a:r>
                      <a:endParaRPr 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6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65647" y="1323728"/>
            <a:ext cx="5026433" cy="4409528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：集合数据，自动</a:t>
            </a: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</a:t>
            </a:r>
            <a:r>
              <a:rPr lang="zh-CN" altLang="en-US" b="1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endParaRPr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SADD</a:t>
            </a:r>
            <a:endParaRPr lang="en-US" altLang="zh-CN" sz="23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SCARD</a:t>
            </a:r>
          </a:p>
          <a:p>
            <a:pPr>
              <a:lnSpc>
                <a:spcPct val="150000"/>
              </a:lnSpc>
            </a:pPr>
            <a:r>
              <a:rPr lang="en-US" altLang="zh-CN" sz="23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SMEMBERS</a:t>
            </a:r>
          </a:p>
          <a:p>
            <a:pPr>
              <a:lnSpc>
                <a:spcPct val="150000"/>
              </a:lnSpc>
            </a:pPr>
            <a:r>
              <a:rPr lang="en-US" altLang="zh-CN" sz="23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SISMEMBER</a:t>
            </a:r>
          </a:p>
          <a:p>
            <a:pPr>
              <a:lnSpc>
                <a:spcPct val="150000"/>
              </a:lnSpc>
            </a:pPr>
            <a:r>
              <a:rPr lang="en-US" altLang="zh-CN" sz="23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SREM</a:t>
            </a:r>
            <a:endParaRPr lang="zh-CN" altLang="en-US" sz="23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7529264" cy="1143000"/>
          </a:xfrm>
          <a:noFill/>
        </p:spPr>
        <p:txBody>
          <a:bodyPr anchor="ctr">
            <a:normAutofit/>
          </a:bodyPr>
          <a:lstStyle/>
          <a:p>
            <a:r>
              <a:rPr lang="zh-CN" altLang="en-US" dirty="0" smtClean="0">
                <a:solidFill>
                  <a:srgbClr val="003399"/>
                </a:solidFill>
              </a:rPr>
              <a:t>二</a:t>
            </a:r>
            <a:r>
              <a:rPr lang="zh-CN" altLang="en-US" dirty="0">
                <a:solidFill>
                  <a:srgbClr val="003399"/>
                </a:solidFill>
              </a:rPr>
              <a:t>、</a:t>
            </a:r>
            <a:r>
              <a:rPr lang="en-US" altLang="zh-CN" dirty="0">
                <a:solidFill>
                  <a:srgbClr val="003399"/>
                </a:solidFill>
              </a:rPr>
              <a:t>Redis</a:t>
            </a:r>
            <a:r>
              <a:rPr lang="zh-CN" altLang="en-US" dirty="0">
                <a:solidFill>
                  <a:srgbClr val="003399"/>
                </a:solidFill>
              </a:rPr>
              <a:t>数据结构</a:t>
            </a:r>
            <a:r>
              <a:rPr lang="zh-CN" altLang="en-US" dirty="0" smtClean="0">
                <a:solidFill>
                  <a:srgbClr val="003399"/>
                </a:solidFill>
              </a:rPr>
              <a:t>与操作</a:t>
            </a:r>
            <a:endParaRPr lang="zh-CN" altLang="en-US" sz="3200" b="1" dirty="0" smtClean="0">
              <a:solidFill>
                <a:srgbClr val="003399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52120" y="175860"/>
            <a:ext cx="2952328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3038" lvl="1">
              <a:spcBef>
                <a:spcPts val="3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&gt;SADD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nger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hfxh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173038" lvl="1">
              <a:spcBef>
                <a:spcPts val="3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&gt;(integer) 1</a:t>
            </a:r>
          </a:p>
          <a:p>
            <a:pPr marL="173038" lvl="1">
              <a:spcBef>
                <a:spcPts val="3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 SADD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nger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“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zj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173038" lvl="1">
              <a:spcBef>
                <a:spcPts val="3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&gt;(integer) 1</a:t>
            </a:r>
          </a:p>
          <a:p>
            <a:pPr marL="173038" lvl="1">
              <a:spcBef>
                <a:spcPts val="3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 SMEMBERS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nger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3038" lvl="1">
              <a:spcBef>
                <a:spcPts val="3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&gt;“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hfhx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173038" lvl="1">
              <a:spcBef>
                <a:spcPts val="3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“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zj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173038" lvl="1">
              <a:spcBef>
                <a:spcPts val="3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&gt;SCARD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nger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3038" lvl="1">
              <a:spcBef>
                <a:spcPts val="3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(integer) 2</a:t>
            </a:r>
          </a:p>
        </p:txBody>
      </p:sp>
      <p:sp>
        <p:nvSpPr>
          <p:cNvPr id="4" name="矩形 3"/>
          <p:cNvSpPr/>
          <p:nvPr/>
        </p:nvSpPr>
        <p:spPr>
          <a:xfrm>
            <a:off x="2909361" y="3380799"/>
            <a:ext cx="5832646" cy="2136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记录用户对资源的访问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实现在线用户列表、用户关注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列表、粉丝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列表等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575" lvl="1" indent="-268288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判断某成员是否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在集合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575" lvl="1" indent="-268288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计算集合的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交、并、差等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6575" lvl="1" indent="-268288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共同关注、共同喜好、二度好友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5" y="5733256"/>
            <a:ext cx="8568949" cy="784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实现技术：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HashMap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（只有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field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方式快速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重、快速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判断一个成员是否在集合内</a:t>
            </a:r>
          </a:p>
        </p:txBody>
      </p:sp>
    </p:spTree>
    <p:extLst>
      <p:ext uri="{BB962C8B-B14F-4D97-AF65-F5344CB8AC3E}">
        <p14:creationId xmlns:p14="http://schemas.microsoft.com/office/powerpoint/2010/main" val="34509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660394311"/>
              </p:ext>
            </p:extLst>
          </p:nvPr>
        </p:nvGraphicFramePr>
        <p:xfrm>
          <a:off x="539552" y="692696"/>
          <a:ext cx="7528123" cy="535720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22073"/>
                <a:gridCol w="3033729"/>
                <a:gridCol w="2872321"/>
              </a:tblGrid>
              <a:tr h="6267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L="68580" marR="68580" anchor="ctr"/>
                </a:tc>
              </a:tr>
              <a:tr h="95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sadd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添加值</a:t>
                      </a:r>
                      <a:endParaRPr lang="zh-CN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sadd key member [member2]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  <a:tr h="6267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smembers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遍历集合</a:t>
                      </a:r>
                      <a:endParaRPr lang="zh-CN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smembers key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  <a:tr h="6267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scard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的成员数量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scard key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  <a:tr h="95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srem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删除指定成员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srem key member [member2..]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  <a:tr h="95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sismember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判断成员是否存在</a:t>
                      </a:r>
                      <a:endParaRPr lang="zh-CN" alt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sismember key member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  <a:tr h="6267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spop</a:t>
                      </a:r>
                      <a:endParaRPr lang="en-US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随机弹出一个值（删除）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spop</a:t>
                      </a:r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</a:t>
                      </a:r>
                      <a:endParaRPr 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02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661257010"/>
              </p:ext>
            </p:extLst>
          </p:nvPr>
        </p:nvGraphicFramePr>
        <p:xfrm>
          <a:off x="395536" y="764704"/>
          <a:ext cx="8003609" cy="572182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33186"/>
                <a:gridCol w="3144209"/>
                <a:gridCol w="3026214"/>
              </a:tblGrid>
              <a:tr h="4751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L="68580" marR="68580" anchor="ctr"/>
                </a:tc>
              </a:tr>
              <a:tr h="755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srandmember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随机弹出一个成员（不删除）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srandmember key</a:t>
                      </a:r>
                    </a:p>
                  </a:txBody>
                  <a:tcPr marL="68580" marR="68580" anchor="ctr"/>
                </a:tc>
              </a:tr>
              <a:tr h="8004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smove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移动集合成员</a:t>
                      </a: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到另一个集合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smove source destination member</a:t>
                      </a:r>
                    </a:p>
                  </a:txBody>
                  <a:tcPr marL="68580" marR="68580" anchor="ctr"/>
                </a:tc>
              </a:tr>
              <a:tr h="4751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sdiff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求集合的差集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sdiff key [key2..]</a:t>
                      </a:r>
                    </a:p>
                  </a:txBody>
                  <a:tcPr marL="68580" marR="68580" anchor="ctr"/>
                </a:tc>
              </a:tr>
              <a:tr h="755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sdiffstore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</a:t>
                      </a:r>
                      <a:r>
                        <a:rPr 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集合差集</a:t>
                      </a: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并存到新集合中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sdiffstore destination key [key2..]</a:t>
                      </a:r>
                    </a:p>
                  </a:txBody>
                  <a:tcPr marL="68580" marR="68580" anchor="ctr"/>
                </a:tc>
              </a:tr>
              <a:tr h="474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sinter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求集合交集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sinter key [key2..]</a:t>
                      </a:r>
                    </a:p>
                  </a:txBody>
                  <a:tcPr marL="68580" marR="68580" anchor="ctr"/>
                </a:tc>
              </a:tr>
              <a:tr h="755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sinterstore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求集合交集并存到新集合中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sinterstore destination key [key2..]</a:t>
                      </a:r>
                    </a:p>
                  </a:txBody>
                  <a:tcPr marL="68580" marR="68580" anchor="ctr"/>
                </a:tc>
              </a:tr>
              <a:tr h="474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sunion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求集合并集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suion key [key2..]</a:t>
                      </a:r>
                    </a:p>
                  </a:txBody>
                  <a:tcPr marL="68580" marR="68580" anchor="ctr"/>
                </a:tc>
              </a:tr>
              <a:tr h="7555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sunionstore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求集合并集并存到新集合中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suionstore</a:t>
                      </a:r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destination key [key2..]</a:t>
                      </a: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37655" y="1412776"/>
            <a:ext cx="7931224" cy="48965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Sorted set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：有序且不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集合数据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ZADD</a:t>
            </a:r>
            <a:r>
              <a:rPr lang="zh-CN" altLang="en-US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：添加成员</a:t>
            </a:r>
            <a:endParaRPr lang="en-US" altLang="zh-CN" sz="23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ZCARD: </a:t>
            </a:r>
            <a:r>
              <a:rPr lang="zh-CN" altLang="en-US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获取成员数</a:t>
            </a:r>
            <a:endParaRPr lang="en-US" altLang="zh-CN" sz="23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ZSCORE</a:t>
            </a:r>
            <a:r>
              <a:rPr lang="zh-CN" altLang="en-US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：获取成员分数</a:t>
            </a:r>
            <a:endParaRPr lang="en-US" altLang="zh-CN" sz="23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ZRANK</a:t>
            </a:r>
            <a:r>
              <a:rPr lang="zh-CN" altLang="en-US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：获取成员下标</a:t>
            </a:r>
            <a:endParaRPr lang="en-US" altLang="zh-CN" sz="23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ZREM</a:t>
            </a:r>
            <a:r>
              <a:rPr lang="zh-CN" altLang="en-US" sz="23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：删除成员</a:t>
            </a:r>
            <a:endParaRPr lang="zh-CN" altLang="en-US" sz="23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8111" y="1144488"/>
            <a:ext cx="8170313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7467600" cy="1143000"/>
          </a:xfrm>
        </p:spPr>
        <p:txBody>
          <a:bodyPr anchor="ctr">
            <a:normAutofit/>
          </a:bodyPr>
          <a:lstStyle/>
          <a:p>
            <a:r>
              <a:rPr lang="zh-CN" altLang="en-US" dirty="0" smtClean="0">
                <a:solidFill>
                  <a:srgbClr val="003399"/>
                </a:solidFill>
              </a:rPr>
              <a:t>二</a:t>
            </a:r>
            <a:r>
              <a:rPr lang="zh-CN" altLang="en-US" dirty="0">
                <a:solidFill>
                  <a:srgbClr val="003399"/>
                </a:solidFill>
              </a:rPr>
              <a:t>、</a:t>
            </a:r>
            <a:r>
              <a:rPr lang="en-US" altLang="zh-CN" dirty="0">
                <a:solidFill>
                  <a:srgbClr val="003399"/>
                </a:solidFill>
              </a:rPr>
              <a:t>Redis</a:t>
            </a:r>
            <a:r>
              <a:rPr lang="zh-CN" altLang="en-US" dirty="0" smtClean="0">
                <a:solidFill>
                  <a:srgbClr val="003399"/>
                </a:solidFill>
              </a:rPr>
              <a:t>数据结构与操作</a:t>
            </a:r>
            <a:endParaRPr lang="zh-CN" altLang="en-US" sz="3200" b="1" dirty="0" smtClean="0">
              <a:solidFill>
                <a:srgbClr val="003399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139952" y="2420888"/>
            <a:ext cx="4373189" cy="3960440"/>
          </a:xfrm>
          <a:prstGeom prst="rect">
            <a:avLst/>
          </a:prstGeom>
          <a:solidFill>
            <a:srgbClr val="DBFAFD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"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 Set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区别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通过链表实现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，获取两端数据速度极快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当元素增多后，访问中间数据的速度变慢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 Set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使用散列表实现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，读取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中间部分的数据也很快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Sorted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 比 List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更耗内存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3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zh-CN" sz="3200" b="1" cap="none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 </a:t>
            </a:r>
            <a:r>
              <a:rPr lang="en-US" altLang="zh-CN" sz="3200" b="1" cap="none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 </a:t>
            </a:r>
            <a:r>
              <a:rPr lang="zh-CN" altLang="en-US" sz="3200" b="1" cap="none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适用场景</a:t>
            </a:r>
            <a:endParaRPr lang="zh-CN" altLang="en-US" b="1" cap="none" dirty="0">
              <a:solidFill>
                <a:srgbClr val="00990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457200" y="1507576"/>
            <a:ext cx="8075240" cy="4873752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用户额外提供一个优先级</a:t>
            </a:r>
            <a:r>
              <a:rPr lang="en-US" altLang="zh-CN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(score)</a:t>
            </a: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参数，作为排序依据</a:t>
            </a:r>
            <a:endParaRPr lang="en-US" altLang="zh-CN" sz="2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插入是有序的，即：插入时自动排序</a:t>
            </a:r>
            <a:endParaRPr lang="en-US" altLang="zh-CN" sz="2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</a:t>
            </a:r>
            <a:endParaRPr lang="en-US" altLang="zh-CN" sz="22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各类排行榜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：积分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排行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榜、销售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排行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榜、点击排行榜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twitter </a:t>
            </a:r>
            <a:r>
              <a:rPr lang="zh-CN" altLang="en-US" b="1" dirty="0">
                <a:solidFill>
                  <a:srgbClr val="C00000"/>
                </a:solidFill>
              </a:rPr>
              <a:t>的</a:t>
            </a:r>
            <a:r>
              <a:rPr lang="en-US" altLang="zh-CN" b="1" dirty="0">
                <a:solidFill>
                  <a:srgbClr val="C00000"/>
                </a:solidFill>
              </a:rPr>
              <a:t>public </a:t>
            </a:r>
            <a:r>
              <a:rPr lang="en-US" altLang="zh-CN" b="1" dirty="0" smtClean="0">
                <a:solidFill>
                  <a:srgbClr val="C00000"/>
                </a:solidFill>
              </a:rPr>
              <a:t>timeline</a:t>
            </a:r>
            <a:r>
              <a:rPr lang="zh-CN" altLang="en-US" b="1" dirty="0" smtClean="0">
                <a:solidFill>
                  <a:srgbClr val="C00000"/>
                </a:solidFill>
              </a:rPr>
              <a:t>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993775" lvl="2" indent="-363538">
              <a:lnSpc>
                <a:spcPct val="150000"/>
              </a:lnSpc>
            </a:pPr>
            <a:r>
              <a:rPr lang="zh-CN" altLang="en-US" dirty="0"/>
              <a:t>用发表时间作为</a:t>
            </a:r>
            <a:r>
              <a:rPr lang="en-US" altLang="zh-CN" dirty="0"/>
              <a:t>score</a:t>
            </a:r>
          </a:p>
          <a:p>
            <a:pPr marL="993775" lvl="2" indent="-363538">
              <a:lnSpc>
                <a:spcPct val="150000"/>
              </a:lnSpc>
            </a:pPr>
            <a:r>
              <a:rPr lang="en-US" altLang="zh-CN" dirty="0"/>
              <a:t>twitter</a:t>
            </a:r>
            <a:r>
              <a:rPr lang="zh-CN" altLang="en-US" dirty="0"/>
              <a:t>内容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自动按时间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带权重消息队列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：普通消息权重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，重要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消息为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。工作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按权重得分降序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获取工作任务，重要任务优先执行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72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（</a:t>
            </a:r>
            <a:r>
              <a:rPr lang="en-US" altLang="zh-CN" dirty="0" smtClean="0">
                <a:solidFill>
                  <a:srgbClr val="008000"/>
                </a:solidFill>
              </a:rPr>
              <a:t>2</a:t>
            </a:r>
            <a:r>
              <a:rPr lang="zh-CN" altLang="en-US" dirty="0" smtClean="0">
                <a:solidFill>
                  <a:srgbClr val="008000"/>
                </a:solidFill>
              </a:rPr>
              <a:t>）数据</a:t>
            </a:r>
            <a:r>
              <a:rPr lang="zh-CN" altLang="en-US" dirty="0">
                <a:solidFill>
                  <a:srgbClr val="008000"/>
                </a:solidFill>
              </a:rPr>
              <a:t>清洗</a:t>
            </a:r>
          </a:p>
        </p:txBody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416050"/>
            <a:ext cx="8082607" cy="52038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外部数据缺陷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</a:rPr>
              <a:t>数据有空缺、噪声等缺陷</a:t>
            </a:r>
            <a:endParaRPr lang="en-US" altLang="zh-CN" sz="2400" b="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</a:rPr>
              <a:t>各数据源之间，存在内容不一致现象。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各类“脏数据”的清洗方法</a:t>
            </a:r>
            <a:endParaRPr lang="zh-CN" altLang="en-US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数据空缺：人工</a:t>
            </a:r>
            <a:r>
              <a:rPr lang="zh-CN" altLang="en-US" sz="2400" dirty="0"/>
              <a:t>填补</a:t>
            </a:r>
            <a:r>
              <a:rPr lang="zh-CN" altLang="en-US" sz="2400" dirty="0" smtClean="0"/>
              <a:t>、常量</a:t>
            </a:r>
            <a:r>
              <a:rPr lang="zh-CN" altLang="en-US" sz="2400" dirty="0"/>
              <a:t>填补</a:t>
            </a:r>
            <a:r>
              <a:rPr lang="zh-CN" altLang="en-US" sz="2400" dirty="0" smtClean="0"/>
              <a:t>、</a:t>
            </a:r>
            <a:r>
              <a:rPr lang="zh-CN" altLang="en-US" sz="2400" dirty="0"/>
              <a:t>平均值填补</a:t>
            </a:r>
            <a:r>
              <a:rPr lang="zh-CN" altLang="en-US" sz="2400" dirty="0" smtClean="0"/>
              <a:t>等方法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噪声数据：可以</a:t>
            </a:r>
            <a:r>
              <a:rPr lang="zh-CN" altLang="en-US" sz="2400" dirty="0"/>
              <a:t>采用多种检测方法（如聚类等）处理；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不一致数据：依据应用领域特点</a:t>
            </a:r>
            <a:r>
              <a:rPr lang="zh-CN" altLang="en-US" sz="2400" dirty="0"/>
              <a:t>，使用</a:t>
            </a:r>
            <a:r>
              <a:rPr lang="zh-CN" altLang="en-US" sz="2400" dirty="0" smtClean="0"/>
              <a:t>特定方法解决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21802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22400"/>
            <a:ext cx="7886700" cy="475488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 </a:t>
            </a:r>
          </a:p>
        </p:txBody>
      </p: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102864988"/>
              </p:ext>
            </p:extLst>
          </p:nvPr>
        </p:nvGraphicFramePr>
        <p:xfrm>
          <a:off x="395536" y="260648"/>
          <a:ext cx="8208912" cy="612068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00200"/>
                <a:gridCol w="3194752"/>
                <a:gridCol w="3213960"/>
              </a:tblGrid>
              <a:tr h="3991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L="68580" marR="68580" anchor="ctr"/>
                </a:tc>
              </a:tr>
              <a:tr h="6985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zadd</a:t>
                      </a:r>
                      <a:endParaRPr 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添加成员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zadd key score member [score member..]</a:t>
                      </a:r>
                    </a:p>
                  </a:txBody>
                  <a:tcPr marL="68580" marR="68580" anchor="ctr"/>
                </a:tc>
              </a:tr>
              <a:tr h="415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zcard</a:t>
                      </a:r>
                      <a:endParaRPr 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获取成员数量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zcard key</a:t>
                      </a:r>
                    </a:p>
                  </a:txBody>
                  <a:tcPr marL="68580" marR="68580" anchor="ctr"/>
                </a:tc>
              </a:tr>
              <a:tr h="415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zcount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获取指定分数之间的成员数量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zcount key min max</a:t>
                      </a:r>
                    </a:p>
                  </a:txBody>
                  <a:tcPr marL="68580" marR="68580" anchor="ctr"/>
                </a:tc>
              </a:tr>
              <a:tr h="6985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zincrby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给成员增加指定分数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zincrby key increment member</a:t>
                      </a:r>
                    </a:p>
                  </a:txBody>
                  <a:tcPr marL="68580" marR="68580" anchor="ctr"/>
                </a:tc>
              </a:tr>
              <a:tr h="6985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zrange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遍历指定下标之间的成员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及分数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](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分数从小到大排列）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zrange key start end [withscores]</a:t>
                      </a:r>
                    </a:p>
                  </a:txBody>
                  <a:tcPr marL="68580" marR="68580" anchor="ctr"/>
                </a:tc>
              </a:tr>
              <a:tr h="6985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zrangebyscore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遍历指定分数之间的成员（及分数）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zrangebyscore key min max [withscores]</a:t>
                      </a:r>
                    </a:p>
                  </a:txBody>
                  <a:tcPr marL="68580" marR="68580" anchor="ctr"/>
                </a:tc>
              </a:tr>
              <a:tr h="6985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zrank</a:t>
                      </a:r>
                      <a:endParaRPr lang="en-US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返回成员的下标（分数从小到大排列）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zrank key member</a:t>
                      </a:r>
                    </a:p>
                  </a:txBody>
                  <a:tcPr marL="68580" marR="68580" anchor="ctr"/>
                </a:tc>
              </a:tr>
              <a:tr h="6985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zrem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删除指定成员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zrem key member [member2..]</a:t>
                      </a:r>
                    </a:p>
                  </a:txBody>
                  <a:tcPr marL="68580" marR="68580" anchor="ctr"/>
                </a:tc>
              </a:tr>
              <a:tr h="6985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zrevrange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遍历指定成员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及分数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（分数从大到小排列）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zrevrange</a:t>
                      </a:r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key start end [</a:t>
                      </a:r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withscores</a:t>
                      </a:r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3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3022126155"/>
              </p:ext>
            </p:extLst>
          </p:nvPr>
        </p:nvGraphicFramePr>
        <p:xfrm>
          <a:off x="251520" y="836713"/>
          <a:ext cx="8194299" cy="522880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20280"/>
                <a:gridCol w="2808312"/>
                <a:gridCol w="2865707"/>
              </a:tblGrid>
              <a:tr h="5576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L="68580" marR="68580"/>
                </a:tc>
              </a:tr>
              <a:tr h="8030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zrevrank</a:t>
                      </a:r>
                      <a:endParaRPr 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返回成员下标（分数从大到小）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zrevrank key member</a:t>
                      </a:r>
                    </a:p>
                  </a:txBody>
                  <a:tcPr marL="68580" marR="68580"/>
                </a:tc>
              </a:tr>
              <a:tr h="55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zscore</a:t>
                      </a:r>
                      <a:endParaRPr lang="en-US" sz="2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获取指定成员的分数</a:t>
                      </a:r>
                      <a:endParaRPr lang="zh-CN" altLang="en-US" sz="200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charset="0"/>
                        <a:sym typeface="+mn-ea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zscore key member</a:t>
                      </a:r>
                    </a:p>
                  </a:txBody>
                  <a:tcPr marL="68580" marR="68580"/>
                </a:tc>
              </a:tr>
              <a:tr h="11472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zrevrangebyscore</a:t>
                      </a:r>
                      <a:endParaRPr 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获取在指定分数之间的成员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及分数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（分数从高到低）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zrevrangebyscore key max min [withscores]</a:t>
                      </a:r>
                    </a:p>
                  </a:txBody>
                  <a:tcPr marL="68580" marR="68580"/>
                </a:tc>
              </a:tr>
              <a:tr h="8030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zremrangebyrank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删除下标之间的成员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zremrangebyrank key start end</a:t>
                      </a:r>
                    </a:p>
                  </a:txBody>
                  <a:tcPr marL="68580" marR="68580"/>
                </a:tc>
              </a:tr>
              <a:tr h="8030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zremrangebyscore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删除指定分数之间的成员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zremrangebyscore key min max</a:t>
                      </a:r>
                    </a:p>
                  </a:txBody>
                  <a:tcPr marL="68580" marR="68580"/>
                </a:tc>
              </a:tr>
              <a:tr h="55769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37655" y="1412776"/>
            <a:ext cx="7931224" cy="46085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的典型应用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社交网络的好友管理</a:t>
            </a:r>
            <a:endParaRPr lang="zh-CN" alt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队列：秒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杀、</a:t>
            </a:r>
            <a:r>
              <a:rPr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抢购等</a:t>
            </a:r>
            <a:endParaRPr lang="zh-CN" alt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应用排行榜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网站访问统计</a:t>
            </a: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数据过期</a:t>
            </a:r>
            <a:r>
              <a:rPr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处理：可以</a:t>
            </a: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精确到</a:t>
            </a:r>
            <a:r>
              <a:rPr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毫秒</a:t>
            </a:r>
            <a:endParaRPr lang="en-US" altLang="zh-CN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zh-CN" alt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8111" y="1144488"/>
            <a:ext cx="8170313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 anchor="ctr">
            <a:norm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11.4.4 R</a:t>
            </a:r>
            <a:r>
              <a:rPr lang="en-US" altLang="zh-CN" sz="3200" b="1" cap="none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edis </a:t>
            </a:r>
            <a:r>
              <a:rPr lang="zh-CN" altLang="en-US" sz="3200" b="1" cap="none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3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1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6635080" cy="1143000"/>
          </a:xfrm>
          <a:noFill/>
        </p:spPr>
        <p:txBody>
          <a:bodyPr anchor="ctr"/>
          <a:lstStyle/>
          <a:p>
            <a:r>
              <a:rPr lang="en-US" altLang="zh-CN" b="1" cap="none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</a:t>
            </a:r>
            <a:r>
              <a:rPr lang="zh-CN" altLang="en-US" b="1" cap="none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数据库的适用性</a:t>
            </a:r>
            <a:endParaRPr lang="zh-CN" altLang="en-US" b="1" cap="none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338730549"/>
              </p:ext>
            </p:extLst>
          </p:nvPr>
        </p:nvGraphicFramePr>
        <p:xfrm>
          <a:off x="539552" y="1700808"/>
          <a:ext cx="7992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73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1543</TotalTime>
  <Words>6432</Words>
  <Application>Microsoft Office PowerPoint</Application>
  <PresentationFormat>全屏显示(4:3)</PresentationFormat>
  <Paragraphs>1107</Paragraphs>
  <Slides>93</Slides>
  <Notes>16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95" baseType="lpstr">
      <vt:lpstr>凸显</vt:lpstr>
      <vt:lpstr>Image</vt:lpstr>
      <vt:lpstr>11.3   数据仓库与多维分析</vt:lpstr>
      <vt:lpstr>11.3.1 数据仓库概述</vt:lpstr>
      <vt:lpstr>PowerPoint 演示文稿</vt:lpstr>
      <vt:lpstr>PowerPoint 演示文稿</vt:lpstr>
      <vt:lpstr>PowerPoint 演示文稿</vt:lpstr>
      <vt:lpstr>三、外部数据源与数据仓库的数据组织</vt:lpstr>
      <vt:lpstr>（1）数据抽取</vt:lpstr>
      <vt:lpstr>抽取存储区</vt:lpstr>
      <vt:lpstr>（2）数据清洗</vt:lpstr>
      <vt:lpstr>（3）数据转换</vt:lpstr>
      <vt:lpstr>3、不同粒度的数据组织</vt:lpstr>
      <vt:lpstr>4、元数据</vt:lpstr>
      <vt:lpstr>四、数据库体系化环境</vt:lpstr>
      <vt:lpstr>数据资源的体系化环境</vt:lpstr>
      <vt:lpstr>PowerPoint 演示文稿</vt:lpstr>
      <vt:lpstr>PowerPoint 演示文稿</vt:lpstr>
      <vt:lpstr>11.3.2  数据仓库设计</vt:lpstr>
      <vt:lpstr>PowerPoint 演示文稿</vt:lpstr>
      <vt:lpstr>二、多维数据建模</vt:lpstr>
      <vt:lpstr>PowerPoint 演示文稿</vt:lpstr>
      <vt:lpstr>PowerPoint 演示文稿</vt:lpstr>
      <vt:lpstr>PowerPoint 演示文稿</vt:lpstr>
      <vt:lpstr>雪花模式例子</vt:lpstr>
      <vt:lpstr>PowerPoint 演示文稿</vt:lpstr>
      <vt:lpstr>PowerPoint 演示文稿</vt:lpstr>
      <vt:lpstr>11.3.3 联机分析处理 OLAP</vt:lpstr>
      <vt:lpstr>PowerPoint 演示文稿</vt:lpstr>
      <vt:lpstr>PowerPoint 演示文稿</vt:lpstr>
      <vt:lpstr>PowerPoint 演示文稿</vt:lpstr>
      <vt:lpstr>三维数据方图示</vt:lpstr>
      <vt:lpstr>PowerPoint 演示文稿</vt:lpstr>
      <vt:lpstr>PowerPoint 演示文稿</vt:lpstr>
      <vt:lpstr>OLAP 操作: 上卷</vt:lpstr>
      <vt:lpstr>OLAP 操作: 下钻</vt:lpstr>
      <vt:lpstr>OLAP的分析方法:下钻</vt:lpstr>
      <vt:lpstr>OLAP 操作:切片</vt:lpstr>
      <vt:lpstr>OLAP 操作: 切块</vt:lpstr>
      <vt:lpstr>OLAP 操作: 旋转</vt:lpstr>
      <vt:lpstr>OLAP的分析方法: 旋转</vt:lpstr>
      <vt:lpstr>11.4   大数据与NoSQL数据库</vt:lpstr>
      <vt:lpstr>11.4.1  大数据时代特征</vt:lpstr>
      <vt:lpstr>11.4.1  大数据时代特征</vt:lpstr>
      <vt:lpstr>PowerPoint 演示文稿</vt:lpstr>
      <vt:lpstr>大数据特征——大量化（volume）</vt:lpstr>
      <vt:lpstr>大数据特征—多样化（VARIETY）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11.4.3 内存数据库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11.4.4  Redis 数据库</vt:lpstr>
      <vt:lpstr>一、Redis 数据库概述</vt:lpstr>
      <vt:lpstr>一、Redis 数据库概述</vt:lpstr>
      <vt:lpstr>一、Redis 数据库概述</vt:lpstr>
      <vt:lpstr>PowerPoint 演示文稿</vt:lpstr>
      <vt:lpstr>PowerPoint 演示文稿</vt:lpstr>
      <vt:lpstr>14.4 Redis 数据库</vt:lpstr>
      <vt:lpstr>PowerPoint 演示文稿</vt:lpstr>
      <vt:lpstr>二、Redis数据结构与操作</vt:lpstr>
      <vt:lpstr>PowerPoint 演示文稿</vt:lpstr>
      <vt:lpstr>PowerPoint 演示文稿</vt:lpstr>
      <vt:lpstr>二、Redis数据结构与操作</vt:lpstr>
      <vt:lpstr>PowerPoint 演示文稿</vt:lpstr>
      <vt:lpstr>PowerPoint 演示文稿</vt:lpstr>
      <vt:lpstr>二、Redis数据结构与操作</vt:lpstr>
      <vt:lpstr>PowerPoint 演示文稿</vt:lpstr>
      <vt:lpstr>PowerPoint 演示文稿</vt:lpstr>
      <vt:lpstr>二、Redis数据结构与操作</vt:lpstr>
      <vt:lpstr>Sorted Set 适用场景</vt:lpstr>
      <vt:lpstr>PowerPoint 演示文稿</vt:lpstr>
      <vt:lpstr>PowerPoint 演示文稿</vt:lpstr>
      <vt:lpstr>11.4.4 Redis 数据库</vt:lpstr>
      <vt:lpstr>Redis 数据库的适用性</vt:lpstr>
    </vt:vector>
  </TitlesOfParts>
  <Company>CQSD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Database</dc:title>
  <dc:creator>LCMZX</dc:creator>
  <cp:lastModifiedBy>LH-BUAA</cp:lastModifiedBy>
  <cp:revision>144</cp:revision>
  <dcterms:created xsi:type="dcterms:W3CDTF">2005-06-06T08:40:43Z</dcterms:created>
  <dcterms:modified xsi:type="dcterms:W3CDTF">2019-12-10T01:22:12Z</dcterms:modified>
</cp:coreProperties>
</file>